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76" r:id="rId3"/>
    <p:sldId id="294" r:id="rId4"/>
    <p:sldId id="295" r:id="rId5"/>
    <p:sldId id="296" r:id="rId6"/>
    <p:sldId id="307" r:id="rId7"/>
    <p:sldId id="297" r:id="rId8"/>
    <p:sldId id="325" r:id="rId9"/>
    <p:sldId id="326" r:id="rId10"/>
    <p:sldId id="324" r:id="rId11"/>
    <p:sldId id="278" r:id="rId12"/>
    <p:sldId id="298" r:id="rId13"/>
    <p:sldId id="293" r:id="rId14"/>
    <p:sldId id="279" r:id="rId15"/>
    <p:sldId id="299" r:id="rId16"/>
    <p:sldId id="300" r:id="rId17"/>
    <p:sldId id="301" r:id="rId18"/>
    <p:sldId id="308" r:id="rId19"/>
    <p:sldId id="309" r:id="rId20"/>
    <p:sldId id="283" r:id="rId21"/>
    <p:sldId id="281" r:id="rId22"/>
    <p:sldId id="284" r:id="rId23"/>
    <p:sldId id="311" r:id="rId24"/>
    <p:sldId id="312" r:id="rId25"/>
    <p:sldId id="313" r:id="rId26"/>
    <p:sldId id="314" r:id="rId27"/>
    <p:sldId id="302" r:id="rId28"/>
    <p:sldId id="310" r:id="rId29"/>
    <p:sldId id="287" r:id="rId30"/>
    <p:sldId id="288" r:id="rId31"/>
    <p:sldId id="303" r:id="rId32"/>
    <p:sldId id="289" r:id="rId33"/>
    <p:sldId id="304" r:id="rId34"/>
    <p:sldId id="316" r:id="rId35"/>
    <p:sldId id="317" r:id="rId36"/>
    <p:sldId id="318" r:id="rId37"/>
    <p:sldId id="319" r:id="rId38"/>
    <p:sldId id="320" r:id="rId39"/>
    <p:sldId id="321" r:id="rId40"/>
    <p:sldId id="322" r:id="rId41"/>
    <p:sldId id="323" r:id="rId42"/>
    <p:sldId id="290" r:id="rId43"/>
    <p:sldId id="315" r:id="rId44"/>
    <p:sldId id="305" r:id="rId45"/>
    <p:sldId id="306" r:id="rId46"/>
    <p:sldId id="285" r:id="rId47"/>
    <p:sldId id="291" r:id="rId48"/>
    <p:sldId id="292" r:id="rId49"/>
    <p:sldId id="273" r:id="rId50"/>
    <p:sldId id="272"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51BF29-814E-4D9D-B73C-AE221238D215}" type="doc">
      <dgm:prSet loTypeId="urn:microsoft.com/office/officeart/2005/8/layout/hierarchy1" loCatId="hierarchy" qsTypeId="urn:microsoft.com/office/officeart/2005/8/quickstyle/simple1" qsCatId="simple" csTypeId="urn:microsoft.com/office/officeart/2005/8/colors/accent3_1" csCatId="accent3" phldr="1"/>
      <dgm:spPr/>
      <dgm:t>
        <a:bodyPr/>
        <a:lstStyle/>
        <a:p>
          <a:endParaRPr lang="ru-RU"/>
        </a:p>
      </dgm:t>
    </dgm:pt>
    <dgm:pt modelId="{01EEDDCC-668C-4C51-A6DE-B7AA9B00B975}">
      <dgm:prSet phldrT="[Текст]"/>
      <dgm:spPr/>
      <dgm:t>
        <a:bodyPr/>
        <a:lstStyle/>
        <a:p>
          <a:r>
            <a:rPr lang="kk-KZ" dirty="0" smtClean="0"/>
            <a:t>Бейімделу</a:t>
          </a:r>
          <a:endParaRPr lang="ru-RU" dirty="0"/>
        </a:p>
      </dgm:t>
    </dgm:pt>
    <dgm:pt modelId="{27A2A443-E07A-423F-BDD5-6DB2EBD99B67}" type="parTrans" cxnId="{9ADB5E00-2B53-4F3A-A3A9-DCB834547B88}">
      <dgm:prSet/>
      <dgm:spPr/>
      <dgm:t>
        <a:bodyPr/>
        <a:lstStyle/>
        <a:p>
          <a:endParaRPr lang="ru-RU"/>
        </a:p>
      </dgm:t>
    </dgm:pt>
    <dgm:pt modelId="{7B9D1D6C-25CB-4DBB-9539-2AFEF6E773D5}" type="sibTrans" cxnId="{9ADB5E00-2B53-4F3A-A3A9-DCB834547B88}">
      <dgm:prSet/>
      <dgm:spPr/>
      <dgm:t>
        <a:bodyPr/>
        <a:lstStyle/>
        <a:p>
          <a:endParaRPr lang="ru-RU"/>
        </a:p>
      </dgm:t>
    </dgm:pt>
    <dgm:pt modelId="{8FEABA5E-FD8A-45B4-B0D1-06C52C54C7A1}">
      <dgm:prSet phldrT="[Текст]" custT="1"/>
      <dgm:spPr/>
      <dgm:t>
        <a:bodyPr/>
        <a:lstStyle/>
        <a:p>
          <a:r>
            <a:rPr lang="ru-RU" sz="2400" b="1" dirty="0" err="1" smtClean="0">
              <a:solidFill>
                <a:srgbClr val="FF0000"/>
              </a:solidFill>
            </a:rPr>
            <a:t>психологиялық</a:t>
          </a:r>
          <a:endParaRPr lang="ru-RU" sz="2400" b="1" dirty="0">
            <a:solidFill>
              <a:srgbClr val="FF0000"/>
            </a:solidFill>
          </a:endParaRPr>
        </a:p>
      </dgm:t>
    </dgm:pt>
    <dgm:pt modelId="{8449156B-27F2-43A4-A4A8-B87B7D084843}" type="parTrans" cxnId="{5B7D003E-2894-429B-A9B9-A00F8E85DCE5}">
      <dgm:prSet/>
      <dgm:spPr/>
      <dgm:t>
        <a:bodyPr/>
        <a:lstStyle/>
        <a:p>
          <a:endParaRPr lang="ru-RU"/>
        </a:p>
      </dgm:t>
    </dgm:pt>
    <dgm:pt modelId="{5081416C-6221-4339-A82F-FCB8D4F4FB54}" type="sibTrans" cxnId="{5B7D003E-2894-429B-A9B9-A00F8E85DCE5}">
      <dgm:prSet/>
      <dgm:spPr/>
      <dgm:t>
        <a:bodyPr/>
        <a:lstStyle/>
        <a:p>
          <a:endParaRPr lang="ru-RU"/>
        </a:p>
      </dgm:t>
    </dgm:pt>
    <dgm:pt modelId="{3F237913-B7EE-4422-AE8C-7EEFF1587ADE}">
      <dgm:prSet phldrT="[Текст]" custT="1"/>
      <dgm:spPr/>
      <dgm:t>
        <a:bodyPr/>
        <a:lstStyle/>
        <a:p>
          <a:r>
            <a:rPr lang="ru-RU" sz="2400" b="1" dirty="0" err="1" smtClean="0">
              <a:solidFill>
                <a:srgbClr val="FF0000"/>
              </a:solidFill>
            </a:rPr>
            <a:t>әлеуметтік</a:t>
          </a:r>
          <a:endParaRPr lang="ru-RU" sz="2400" b="1" dirty="0">
            <a:solidFill>
              <a:srgbClr val="FF0000"/>
            </a:solidFill>
          </a:endParaRPr>
        </a:p>
      </dgm:t>
    </dgm:pt>
    <dgm:pt modelId="{EC963845-0BA0-4590-BD68-AC2056CE9C6A}" type="parTrans" cxnId="{780C98FD-76A5-4C1D-9B02-9ED07FFD0683}">
      <dgm:prSet/>
      <dgm:spPr/>
      <dgm:t>
        <a:bodyPr/>
        <a:lstStyle/>
        <a:p>
          <a:endParaRPr lang="ru-RU"/>
        </a:p>
      </dgm:t>
    </dgm:pt>
    <dgm:pt modelId="{414DB795-DA74-4BBB-9858-A8777B10564E}" type="sibTrans" cxnId="{780C98FD-76A5-4C1D-9B02-9ED07FFD0683}">
      <dgm:prSet/>
      <dgm:spPr/>
      <dgm:t>
        <a:bodyPr/>
        <a:lstStyle/>
        <a:p>
          <a:endParaRPr lang="ru-RU"/>
        </a:p>
      </dgm:t>
    </dgm:pt>
    <dgm:pt modelId="{57491CA3-D19F-459A-8A33-F0CC9F42D02E}">
      <dgm:prSet custT="1"/>
      <dgm:spPr/>
      <dgm:t>
        <a:bodyPr/>
        <a:lstStyle/>
        <a:p>
          <a:r>
            <a:rPr lang="ru-RU" sz="2400" b="1" dirty="0" err="1" smtClean="0">
              <a:solidFill>
                <a:srgbClr val="FF0000"/>
              </a:solidFill>
            </a:rPr>
            <a:t>физиологиялық</a:t>
          </a:r>
          <a:endParaRPr lang="ru-RU" sz="2400" b="1" dirty="0">
            <a:solidFill>
              <a:srgbClr val="FF0000"/>
            </a:solidFill>
          </a:endParaRPr>
        </a:p>
      </dgm:t>
    </dgm:pt>
    <dgm:pt modelId="{3BB836AB-B44F-4928-9358-EF62ED6521F8}" type="parTrans" cxnId="{7AEFC7F9-A957-4CF3-BD83-890F4AAA3E77}">
      <dgm:prSet/>
      <dgm:spPr/>
      <dgm:t>
        <a:bodyPr/>
        <a:lstStyle/>
        <a:p>
          <a:endParaRPr lang="ru-RU"/>
        </a:p>
      </dgm:t>
    </dgm:pt>
    <dgm:pt modelId="{8D09B925-7A99-4249-A3BA-2D1A5B1D0C19}" type="sibTrans" cxnId="{7AEFC7F9-A957-4CF3-BD83-890F4AAA3E77}">
      <dgm:prSet/>
      <dgm:spPr/>
      <dgm:t>
        <a:bodyPr/>
        <a:lstStyle/>
        <a:p>
          <a:endParaRPr lang="ru-RU"/>
        </a:p>
      </dgm:t>
    </dgm:pt>
    <dgm:pt modelId="{AB9174DD-3DE0-4CDA-B833-395597EB256E}" type="pres">
      <dgm:prSet presAssocID="{1051BF29-814E-4D9D-B73C-AE221238D215}" presName="hierChild1" presStyleCnt="0">
        <dgm:presLayoutVars>
          <dgm:chPref val="1"/>
          <dgm:dir/>
          <dgm:animOne val="branch"/>
          <dgm:animLvl val="lvl"/>
          <dgm:resizeHandles/>
        </dgm:presLayoutVars>
      </dgm:prSet>
      <dgm:spPr/>
      <dgm:t>
        <a:bodyPr/>
        <a:lstStyle/>
        <a:p>
          <a:endParaRPr lang="kk-KZ"/>
        </a:p>
      </dgm:t>
    </dgm:pt>
    <dgm:pt modelId="{431FFF76-5F85-496C-BB8C-7712B275216B}" type="pres">
      <dgm:prSet presAssocID="{01EEDDCC-668C-4C51-A6DE-B7AA9B00B975}" presName="hierRoot1" presStyleCnt="0"/>
      <dgm:spPr/>
    </dgm:pt>
    <dgm:pt modelId="{E94AA54A-8455-4D58-8BAC-B5AB49F36C96}" type="pres">
      <dgm:prSet presAssocID="{01EEDDCC-668C-4C51-A6DE-B7AA9B00B975}" presName="composite" presStyleCnt="0"/>
      <dgm:spPr/>
    </dgm:pt>
    <dgm:pt modelId="{EB508F9E-5171-4C2A-AE0F-CE03855AC4B8}" type="pres">
      <dgm:prSet presAssocID="{01EEDDCC-668C-4C51-A6DE-B7AA9B00B975}" presName="background" presStyleLbl="node0" presStyleIdx="0" presStyleCnt="1"/>
      <dgm:spPr/>
    </dgm:pt>
    <dgm:pt modelId="{63ACC9F6-B021-4D65-B6A4-9BC40738A525}" type="pres">
      <dgm:prSet presAssocID="{01EEDDCC-668C-4C51-A6DE-B7AA9B00B975}" presName="text" presStyleLbl="fgAcc0" presStyleIdx="0" presStyleCnt="1">
        <dgm:presLayoutVars>
          <dgm:chPref val="3"/>
        </dgm:presLayoutVars>
      </dgm:prSet>
      <dgm:spPr/>
      <dgm:t>
        <a:bodyPr/>
        <a:lstStyle/>
        <a:p>
          <a:endParaRPr lang="kk-KZ"/>
        </a:p>
      </dgm:t>
    </dgm:pt>
    <dgm:pt modelId="{1C1C0ED9-5E0B-4AFC-87E5-86FBEC33555F}" type="pres">
      <dgm:prSet presAssocID="{01EEDDCC-668C-4C51-A6DE-B7AA9B00B975}" presName="hierChild2" presStyleCnt="0"/>
      <dgm:spPr/>
    </dgm:pt>
    <dgm:pt modelId="{ABF1521F-F23B-47C8-8C7D-DAFD0972BAE8}" type="pres">
      <dgm:prSet presAssocID="{8449156B-27F2-43A4-A4A8-B87B7D084843}" presName="Name10" presStyleLbl="parChTrans1D2" presStyleIdx="0" presStyleCnt="3"/>
      <dgm:spPr/>
      <dgm:t>
        <a:bodyPr/>
        <a:lstStyle/>
        <a:p>
          <a:endParaRPr lang="kk-KZ"/>
        </a:p>
      </dgm:t>
    </dgm:pt>
    <dgm:pt modelId="{7F44DE92-2990-4733-B7D3-FBC274827CC4}" type="pres">
      <dgm:prSet presAssocID="{8FEABA5E-FD8A-45B4-B0D1-06C52C54C7A1}" presName="hierRoot2" presStyleCnt="0"/>
      <dgm:spPr/>
    </dgm:pt>
    <dgm:pt modelId="{57D60094-0835-4D9F-A527-8806461D22D3}" type="pres">
      <dgm:prSet presAssocID="{8FEABA5E-FD8A-45B4-B0D1-06C52C54C7A1}" presName="composite2" presStyleCnt="0"/>
      <dgm:spPr/>
    </dgm:pt>
    <dgm:pt modelId="{F78F8D74-B668-408D-B761-8FCB195416F4}" type="pres">
      <dgm:prSet presAssocID="{8FEABA5E-FD8A-45B4-B0D1-06C52C54C7A1}" presName="background2" presStyleLbl="node2" presStyleIdx="0" presStyleCnt="3"/>
      <dgm:spPr/>
    </dgm:pt>
    <dgm:pt modelId="{3A6F2320-1602-4C20-8408-7651AE8CA8A0}" type="pres">
      <dgm:prSet presAssocID="{8FEABA5E-FD8A-45B4-B0D1-06C52C54C7A1}" presName="text2" presStyleLbl="fgAcc2" presStyleIdx="0" presStyleCnt="3" custLinFactNeighborX="-21690" custLinFactNeighborY="-26075">
        <dgm:presLayoutVars>
          <dgm:chPref val="3"/>
        </dgm:presLayoutVars>
      </dgm:prSet>
      <dgm:spPr/>
      <dgm:t>
        <a:bodyPr/>
        <a:lstStyle/>
        <a:p>
          <a:endParaRPr lang="ru-RU"/>
        </a:p>
      </dgm:t>
    </dgm:pt>
    <dgm:pt modelId="{1E157CF2-921D-497A-984F-4524A4F878AB}" type="pres">
      <dgm:prSet presAssocID="{8FEABA5E-FD8A-45B4-B0D1-06C52C54C7A1}" presName="hierChild3" presStyleCnt="0"/>
      <dgm:spPr/>
    </dgm:pt>
    <dgm:pt modelId="{17DAB65B-4618-40C0-9D88-6AFDD6A103AF}" type="pres">
      <dgm:prSet presAssocID="{3BB836AB-B44F-4928-9358-EF62ED6521F8}" presName="Name10" presStyleLbl="parChTrans1D2" presStyleIdx="1" presStyleCnt="3"/>
      <dgm:spPr/>
      <dgm:t>
        <a:bodyPr/>
        <a:lstStyle/>
        <a:p>
          <a:endParaRPr lang="kk-KZ"/>
        </a:p>
      </dgm:t>
    </dgm:pt>
    <dgm:pt modelId="{53D9C2E3-DC5F-40D4-BD6C-1473BB240A93}" type="pres">
      <dgm:prSet presAssocID="{57491CA3-D19F-459A-8A33-F0CC9F42D02E}" presName="hierRoot2" presStyleCnt="0"/>
      <dgm:spPr/>
    </dgm:pt>
    <dgm:pt modelId="{3A9AC3A8-3FBB-4F2E-8F36-67DDE1FE971C}" type="pres">
      <dgm:prSet presAssocID="{57491CA3-D19F-459A-8A33-F0CC9F42D02E}" presName="composite2" presStyleCnt="0"/>
      <dgm:spPr/>
    </dgm:pt>
    <dgm:pt modelId="{90D0265D-9E8A-4AAE-8533-3C041DB1E2DE}" type="pres">
      <dgm:prSet presAssocID="{57491CA3-D19F-459A-8A33-F0CC9F42D02E}" presName="background2" presStyleLbl="node2" presStyleIdx="1" presStyleCnt="3"/>
      <dgm:spPr/>
    </dgm:pt>
    <dgm:pt modelId="{E9FD1C41-973D-4C9C-9D2E-FF1480327B5E}" type="pres">
      <dgm:prSet presAssocID="{57491CA3-D19F-459A-8A33-F0CC9F42D02E}" presName="text2" presStyleLbl="fgAcc2" presStyleIdx="1" presStyleCnt="3">
        <dgm:presLayoutVars>
          <dgm:chPref val="3"/>
        </dgm:presLayoutVars>
      </dgm:prSet>
      <dgm:spPr/>
      <dgm:t>
        <a:bodyPr/>
        <a:lstStyle/>
        <a:p>
          <a:endParaRPr lang="kk-KZ"/>
        </a:p>
      </dgm:t>
    </dgm:pt>
    <dgm:pt modelId="{9FA815A6-7B4A-4CEF-A656-07F55DCAB468}" type="pres">
      <dgm:prSet presAssocID="{57491CA3-D19F-459A-8A33-F0CC9F42D02E}" presName="hierChild3" presStyleCnt="0"/>
      <dgm:spPr/>
    </dgm:pt>
    <dgm:pt modelId="{B9E4608C-2895-4461-A732-B94BEF3F2C90}" type="pres">
      <dgm:prSet presAssocID="{EC963845-0BA0-4590-BD68-AC2056CE9C6A}" presName="Name10" presStyleLbl="parChTrans1D2" presStyleIdx="2" presStyleCnt="3"/>
      <dgm:spPr/>
      <dgm:t>
        <a:bodyPr/>
        <a:lstStyle/>
        <a:p>
          <a:endParaRPr lang="kk-KZ"/>
        </a:p>
      </dgm:t>
    </dgm:pt>
    <dgm:pt modelId="{D9C42A7A-CDEF-439C-A994-C8E74659276B}" type="pres">
      <dgm:prSet presAssocID="{3F237913-B7EE-4422-AE8C-7EEFF1587ADE}" presName="hierRoot2" presStyleCnt="0"/>
      <dgm:spPr/>
    </dgm:pt>
    <dgm:pt modelId="{08CA9718-71DB-46F4-9041-BD8D8E2CA857}" type="pres">
      <dgm:prSet presAssocID="{3F237913-B7EE-4422-AE8C-7EEFF1587ADE}" presName="composite2" presStyleCnt="0"/>
      <dgm:spPr/>
    </dgm:pt>
    <dgm:pt modelId="{13AE70BC-7100-4FDB-9583-D7D29219319B}" type="pres">
      <dgm:prSet presAssocID="{3F237913-B7EE-4422-AE8C-7EEFF1587ADE}" presName="background2" presStyleLbl="node2" presStyleIdx="2" presStyleCnt="3"/>
      <dgm:spPr/>
    </dgm:pt>
    <dgm:pt modelId="{292CFA95-B16C-414D-993D-3681AACADDBA}" type="pres">
      <dgm:prSet presAssocID="{3F237913-B7EE-4422-AE8C-7EEFF1587ADE}" presName="text2" presStyleLbl="fgAcc2" presStyleIdx="2" presStyleCnt="3">
        <dgm:presLayoutVars>
          <dgm:chPref val="3"/>
        </dgm:presLayoutVars>
      </dgm:prSet>
      <dgm:spPr/>
      <dgm:t>
        <a:bodyPr/>
        <a:lstStyle/>
        <a:p>
          <a:endParaRPr lang="ru-RU"/>
        </a:p>
      </dgm:t>
    </dgm:pt>
    <dgm:pt modelId="{99E51C46-9531-435F-A17E-409C39D58554}" type="pres">
      <dgm:prSet presAssocID="{3F237913-B7EE-4422-AE8C-7EEFF1587ADE}" presName="hierChild3" presStyleCnt="0"/>
      <dgm:spPr/>
    </dgm:pt>
  </dgm:ptLst>
  <dgm:cxnLst>
    <dgm:cxn modelId="{C276A29E-0650-49A4-B31F-BF7611293856}" type="presOf" srcId="{EC963845-0BA0-4590-BD68-AC2056CE9C6A}" destId="{B9E4608C-2895-4461-A732-B94BEF3F2C90}" srcOrd="0" destOrd="0" presId="urn:microsoft.com/office/officeart/2005/8/layout/hierarchy1"/>
    <dgm:cxn modelId="{7AEFC7F9-A957-4CF3-BD83-890F4AAA3E77}" srcId="{01EEDDCC-668C-4C51-A6DE-B7AA9B00B975}" destId="{57491CA3-D19F-459A-8A33-F0CC9F42D02E}" srcOrd="1" destOrd="0" parTransId="{3BB836AB-B44F-4928-9358-EF62ED6521F8}" sibTransId="{8D09B925-7A99-4249-A3BA-2D1A5B1D0C19}"/>
    <dgm:cxn modelId="{5B7D003E-2894-429B-A9B9-A00F8E85DCE5}" srcId="{01EEDDCC-668C-4C51-A6DE-B7AA9B00B975}" destId="{8FEABA5E-FD8A-45B4-B0D1-06C52C54C7A1}" srcOrd="0" destOrd="0" parTransId="{8449156B-27F2-43A4-A4A8-B87B7D084843}" sibTransId="{5081416C-6221-4339-A82F-FCB8D4F4FB54}"/>
    <dgm:cxn modelId="{07E5FFD9-923F-4459-8927-BE6425D3B667}" type="presOf" srcId="{1051BF29-814E-4D9D-B73C-AE221238D215}" destId="{AB9174DD-3DE0-4CDA-B833-395597EB256E}" srcOrd="0" destOrd="0" presId="urn:microsoft.com/office/officeart/2005/8/layout/hierarchy1"/>
    <dgm:cxn modelId="{9621E219-2039-47B6-9DF9-6C851787E22E}" type="presOf" srcId="{01EEDDCC-668C-4C51-A6DE-B7AA9B00B975}" destId="{63ACC9F6-B021-4D65-B6A4-9BC40738A525}" srcOrd="0" destOrd="0" presId="urn:microsoft.com/office/officeart/2005/8/layout/hierarchy1"/>
    <dgm:cxn modelId="{751AD166-8E63-4E9D-9CB6-C8035C41AE8E}" type="presOf" srcId="{8FEABA5E-FD8A-45B4-B0D1-06C52C54C7A1}" destId="{3A6F2320-1602-4C20-8408-7651AE8CA8A0}" srcOrd="0" destOrd="0" presId="urn:microsoft.com/office/officeart/2005/8/layout/hierarchy1"/>
    <dgm:cxn modelId="{9ADB5E00-2B53-4F3A-A3A9-DCB834547B88}" srcId="{1051BF29-814E-4D9D-B73C-AE221238D215}" destId="{01EEDDCC-668C-4C51-A6DE-B7AA9B00B975}" srcOrd="0" destOrd="0" parTransId="{27A2A443-E07A-423F-BDD5-6DB2EBD99B67}" sibTransId="{7B9D1D6C-25CB-4DBB-9539-2AFEF6E773D5}"/>
    <dgm:cxn modelId="{D7ACAF9C-EEA6-4E73-A3CB-5468E65C7178}" type="presOf" srcId="{3BB836AB-B44F-4928-9358-EF62ED6521F8}" destId="{17DAB65B-4618-40C0-9D88-6AFDD6A103AF}" srcOrd="0" destOrd="0" presId="urn:microsoft.com/office/officeart/2005/8/layout/hierarchy1"/>
    <dgm:cxn modelId="{780C98FD-76A5-4C1D-9B02-9ED07FFD0683}" srcId="{01EEDDCC-668C-4C51-A6DE-B7AA9B00B975}" destId="{3F237913-B7EE-4422-AE8C-7EEFF1587ADE}" srcOrd="2" destOrd="0" parTransId="{EC963845-0BA0-4590-BD68-AC2056CE9C6A}" sibTransId="{414DB795-DA74-4BBB-9858-A8777B10564E}"/>
    <dgm:cxn modelId="{47FC0B2B-C470-4465-906D-ADAFB3F70477}" type="presOf" srcId="{8449156B-27F2-43A4-A4A8-B87B7D084843}" destId="{ABF1521F-F23B-47C8-8C7D-DAFD0972BAE8}" srcOrd="0" destOrd="0" presId="urn:microsoft.com/office/officeart/2005/8/layout/hierarchy1"/>
    <dgm:cxn modelId="{F6F315D5-66DF-4370-ACF5-EFC00DB67253}" type="presOf" srcId="{3F237913-B7EE-4422-AE8C-7EEFF1587ADE}" destId="{292CFA95-B16C-414D-993D-3681AACADDBA}" srcOrd="0" destOrd="0" presId="urn:microsoft.com/office/officeart/2005/8/layout/hierarchy1"/>
    <dgm:cxn modelId="{F05F3910-9368-4CBE-8186-7C1F24BD68D7}" type="presOf" srcId="{57491CA3-D19F-459A-8A33-F0CC9F42D02E}" destId="{E9FD1C41-973D-4C9C-9D2E-FF1480327B5E}" srcOrd="0" destOrd="0" presId="urn:microsoft.com/office/officeart/2005/8/layout/hierarchy1"/>
    <dgm:cxn modelId="{9331217F-F114-42B1-8B3C-A0D485FAC8BB}" type="presParOf" srcId="{AB9174DD-3DE0-4CDA-B833-395597EB256E}" destId="{431FFF76-5F85-496C-BB8C-7712B275216B}" srcOrd="0" destOrd="0" presId="urn:microsoft.com/office/officeart/2005/8/layout/hierarchy1"/>
    <dgm:cxn modelId="{7D604CE0-83FA-4947-B768-49F865C6E44D}" type="presParOf" srcId="{431FFF76-5F85-496C-BB8C-7712B275216B}" destId="{E94AA54A-8455-4D58-8BAC-B5AB49F36C96}" srcOrd="0" destOrd="0" presId="urn:microsoft.com/office/officeart/2005/8/layout/hierarchy1"/>
    <dgm:cxn modelId="{7172B338-B8EE-4C8F-A955-E622B46F2FC9}" type="presParOf" srcId="{E94AA54A-8455-4D58-8BAC-B5AB49F36C96}" destId="{EB508F9E-5171-4C2A-AE0F-CE03855AC4B8}" srcOrd="0" destOrd="0" presId="urn:microsoft.com/office/officeart/2005/8/layout/hierarchy1"/>
    <dgm:cxn modelId="{2B59F2BA-DA77-4FE2-B6FF-4DF1CA8171D4}" type="presParOf" srcId="{E94AA54A-8455-4D58-8BAC-B5AB49F36C96}" destId="{63ACC9F6-B021-4D65-B6A4-9BC40738A525}" srcOrd="1" destOrd="0" presId="urn:microsoft.com/office/officeart/2005/8/layout/hierarchy1"/>
    <dgm:cxn modelId="{1059AA32-BA45-444C-8469-DCA316677D51}" type="presParOf" srcId="{431FFF76-5F85-496C-BB8C-7712B275216B}" destId="{1C1C0ED9-5E0B-4AFC-87E5-86FBEC33555F}" srcOrd="1" destOrd="0" presId="urn:microsoft.com/office/officeart/2005/8/layout/hierarchy1"/>
    <dgm:cxn modelId="{5168EF2D-4661-429B-A299-1A99DF15A56A}" type="presParOf" srcId="{1C1C0ED9-5E0B-4AFC-87E5-86FBEC33555F}" destId="{ABF1521F-F23B-47C8-8C7D-DAFD0972BAE8}" srcOrd="0" destOrd="0" presId="urn:microsoft.com/office/officeart/2005/8/layout/hierarchy1"/>
    <dgm:cxn modelId="{860FDD12-54F5-4847-B776-2231504D0ED5}" type="presParOf" srcId="{1C1C0ED9-5E0B-4AFC-87E5-86FBEC33555F}" destId="{7F44DE92-2990-4733-B7D3-FBC274827CC4}" srcOrd="1" destOrd="0" presId="urn:microsoft.com/office/officeart/2005/8/layout/hierarchy1"/>
    <dgm:cxn modelId="{FA68258D-5CB6-4750-AACB-C8575F5C8050}" type="presParOf" srcId="{7F44DE92-2990-4733-B7D3-FBC274827CC4}" destId="{57D60094-0835-4D9F-A527-8806461D22D3}" srcOrd="0" destOrd="0" presId="urn:microsoft.com/office/officeart/2005/8/layout/hierarchy1"/>
    <dgm:cxn modelId="{3E955CA7-C5C5-4D8E-8191-36AD1C551CAD}" type="presParOf" srcId="{57D60094-0835-4D9F-A527-8806461D22D3}" destId="{F78F8D74-B668-408D-B761-8FCB195416F4}" srcOrd="0" destOrd="0" presId="urn:microsoft.com/office/officeart/2005/8/layout/hierarchy1"/>
    <dgm:cxn modelId="{FA267DC5-8108-4CE3-BE3B-2C0DA4C8403A}" type="presParOf" srcId="{57D60094-0835-4D9F-A527-8806461D22D3}" destId="{3A6F2320-1602-4C20-8408-7651AE8CA8A0}" srcOrd="1" destOrd="0" presId="urn:microsoft.com/office/officeart/2005/8/layout/hierarchy1"/>
    <dgm:cxn modelId="{4BABBF50-B467-4E62-A40D-BE94A3D47BD2}" type="presParOf" srcId="{7F44DE92-2990-4733-B7D3-FBC274827CC4}" destId="{1E157CF2-921D-497A-984F-4524A4F878AB}" srcOrd="1" destOrd="0" presId="urn:microsoft.com/office/officeart/2005/8/layout/hierarchy1"/>
    <dgm:cxn modelId="{DA5AAA56-115D-4E64-9F02-59BE1638B7D5}" type="presParOf" srcId="{1C1C0ED9-5E0B-4AFC-87E5-86FBEC33555F}" destId="{17DAB65B-4618-40C0-9D88-6AFDD6A103AF}" srcOrd="2" destOrd="0" presId="urn:microsoft.com/office/officeart/2005/8/layout/hierarchy1"/>
    <dgm:cxn modelId="{749C23C4-0A9C-4912-9207-4C23BF4CE159}" type="presParOf" srcId="{1C1C0ED9-5E0B-4AFC-87E5-86FBEC33555F}" destId="{53D9C2E3-DC5F-40D4-BD6C-1473BB240A93}" srcOrd="3" destOrd="0" presId="urn:microsoft.com/office/officeart/2005/8/layout/hierarchy1"/>
    <dgm:cxn modelId="{D645C28A-A374-4C76-A732-9999D6C57282}" type="presParOf" srcId="{53D9C2E3-DC5F-40D4-BD6C-1473BB240A93}" destId="{3A9AC3A8-3FBB-4F2E-8F36-67DDE1FE971C}" srcOrd="0" destOrd="0" presId="urn:microsoft.com/office/officeart/2005/8/layout/hierarchy1"/>
    <dgm:cxn modelId="{290CB336-EA62-4B2C-B40A-C73DD6262F6D}" type="presParOf" srcId="{3A9AC3A8-3FBB-4F2E-8F36-67DDE1FE971C}" destId="{90D0265D-9E8A-4AAE-8533-3C041DB1E2DE}" srcOrd="0" destOrd="0" presId="urn:microsoft.com/office/officeart/2005/8/layout/hierarchy1"/>
    <dgm:cxn modelId="{2C186C13-ABF9-4EFB-A395-99DFC5486786}" type="presParOf" srcId="{3A9AC3A8-3FBB-4F2E-8F36-67DDE1FE971C}" destId="{E9FD1C41-973D-4C9C-9D2E-FF1480327B5E}" srcOrd="1" destOrd="0" presId="urn:microsoft.com/office/officeart/2005/8/layout/hierarchy1"/>
    <dgm:cxn modelId="{929D0682-E3DA-43C4-91B2-E1DE85664D80}" type="presParOf" srcId="{53D9C2E3-DC5F-40D4-BD6C-1473BB240A93}" destId="{9FA815A6-7B4A-4CEF-A656-07F55DCAB468}" srcOrd="1" destOrd="0" presId="urn:microsoft.com/office/officeart/2005/8/layout/hierarchy1"/>
    <dgm:cxn modelId="{BE204CF0-0E6A-4296-BAD6-4B6324783018}" type="presParOf" srcId="{1C1C0ED9-5E0B-4AFC-87E5-86FBEC33555F}" destId="{B9E4608C-2895-4461-A732-B94BEF3F2C90}" srcOrd="4" destOrd="0" presId="urn:microsoft.com/office/officeart/2005/8/layout/hierarchy1"/>
    <dgm:cxn modelId="{981757B6-D8BD-48B0-A3AE-06DA8DC80F91}" type="presParOf" srcId="{1C1C0ED9-5E0B-4AFC-87E5-86FBEC33555F}" destId="{D9C42A7A-CDEF-439C-A994-C8E74659276B}" srcOrd="5" destOrd="0" presId="urn:microsoft.com/office/officeart/2005/8/layout/hierarchy1"/>
    <dgm:cxn modelId="{45172D64-9456-4F24-9AE2-F6450D74B207}" type="presParOf" srcId="{D9C42A7A-CDEF-439C-A994-C8E74659276B}" destId="{08CA9718-71DB-46F4-9041-BD8D8E2CA857}" srcOrd="0" destOrd="0" presId="urn:microsoft.com/office/officeart/2005/8/layout/hierarchy1"/>
    <dgm:cxn modelId="{ACD95427-9011-449B-97E7-A5A76514660E}" type="presParOf" srcId="{08CA9718-71DB-46F4-9041-BD8D8E2CA857}" destId="{13AE70BC-7100-4FDB-9583-D7D29219319B}" srcOrd="0" destOrd="0" presId="urn:microsoft.com/office/officeart/2005/8/layout/hierarchy1"/>
    <dgm:cxn modelId="{5B909562-C0D9-457C-A776-BAD03EA91243}" type="presParOf" srcId="{08CA9718-71DB-46F4-9041-BD8D8E2CA857}" destId="{292CFA95-B16C-414D-993D-3681AACADDBA}" srcOrd="1" destOrd="0" presId="urn:microsoft.com/office/officeart/2005/8/layout/hierarchy1"/>
    <dgm:cxn modelId="{E6E758C7-194B-4998-BC97-9AE30EEDC66B}" type="presParOf" srcId="{D9C42A7A-CDEF-439C-A994-C8E74659276B}" destId="{99E51C46-9531-435F-A17E-409C39D5855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4608C-2895-4461-A732-B94BEF3F2C90}">
      <dsp:nvSpPr>
        <dsp:cNvPr id="0" name=""/>
        <dsp:cNvSpPr/>
      </dsp:nvSpPr>
      <dsp:spPr>
        <a:xfrm>
          <a:off x="3509510" y="1040937"/>
          <a:ext cx="1999558" cy="475803"/>
        </a:xfrm>
        <a:custGeom>
          <a:avLst/>
          <a:gdLst/>
          <a:ahLst/>
          <a:cxnLst/>
          <a:rect l="0" t="0" r="0" b="0"/>
          <a:pathLst>
            <a:path>
              <a:moveTo>
                <a:pt x="0" y="0"/>
              </a:moveTo>
              <a:lnTo>
                <a:pt x="0" y="324246"/>
              </a:lnTo>
              <a:lnTo>
                <a:pt x="1999558" y="324246"/>
              </a:lnTo>
              <a:lnTo>
                <a:pt x="1999558" y="475803"/>
              </a:lnTo>
            </a:path>
          </a:pathLst>
        </a:custGeom>
        <a:noFill/>
        <a:ln w="34925" cap="flat" cmpd="sng" algn="in">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DAB65B-4618-40C0-9D88-6AFDD6A103AF}">
      <dsp:nvSpPr>
        <dsp:cNvPr id="0" name=""/>
        <dsp:cNvSpPr/>
      </dsp:nvSpPr>
      <dsp:spPr>
        <a:xfrm>
          <a:off x="3463790" y="1040937"/>
          <a:ext cx="91440" cy="475803"/>
        </a:xfrm>
        <a:custGeom>
          <a:avLst/>
          <a:gdLst/>
          <a:ahLst/>
          <a:cxnLst/>
          <a:rect l="0" t="0" r="0" b="0"/>
          <a:pathLst>
            <a:path>
              <a:moveTo>
                <a:pt x="45720" y="0"/>
              </a:moveTo>
              <a:lnTo>
                <a:pt x="45720" y="475803"/>
              </a:lnTo>
            </a:path>
          </a:pathLst>
        </a:custGeom>
        <a:noFill/>
        <a:ln w="34925" cap="flat" cmpd="sng" algn="in">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F1521F-F23B-47C8-8C7D-DAFD0972BAE8}">
      <dsp:nvSpPr>
        <dsp:cNvPr id="0" name=""/>
        <dsp:cNvSpPr/>
      </dsp:nvSpPr>
      <dsp:spPr>
        <a:xfrm>
          <a:off x="1155104" y="1040937"/>
          <a:ext cx="2354406" cy="204920"/>
        </a:xfrm>
        <a:custGeom>
          <a:avLst/>
          <a:gdLst/>
          <a:ahLst/>
          <a:cxnLst/>
          <a:rect l="0" t="0" r="0" b="0"/>
          <a:pathLst>
            <a:path>
              <a:moveTo>
                <a:pt x="2354406" y="0"/>
              </a:moveTo>
              <a:lnTo>
                <a:pt x="2354406" y="53363"/>
              </a:lnTo>
              <a:lnTo>
                <a:pt x="0" y="53363"/>
              </a:lnTo>
              <a:lnTo>
                <a:pt x="0" y="204920"/>
              </a:lnTo>
            </a:path>
          </a:pathLst>
        </a:custGeom>
        <a:noFill/>
        <a:ln w="34925" cap="flat" cmpd="sng" algn="in">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508F9E-5171-4C2A-AE0F-CE03855AC4B8}">
      <dsp:nvSpPr>
        <dsp:cNvPr id="0" name=""/>
        <dsp:cNvSpPr/>
      </dsp:nvSpPr>
      <dsp:spPr>
        <a:xfrm>
          <a:off x="2691509" y="2076"/>
          <a:ext cx="1636002" cy="1038861"/>
        </a:xfrm>
        <a:prstGeom prst="roundRect">
          <a:avLst>
            <a:gd name="adj" fmla="val 10000"/>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ACC9F6-B021-4D65-B6A4-9BC40738A525}">
      <dsp:nvSpPr>
        <dsp:cNvPr id="0" name=""/>
        <dsp:cNvSpPr/>
      </dsp:nvSpPr>
      <dsp:spPr>
        <a:xfrm>
          <a:off x="2873287" y="174765"/>
          <a:ext cx="1636002" cy="1038861"/>
        </a:xfrm>
        <a:prstGeom prst="roundRect">
          <a:avLst>
            <a:gd name="adj" fmla="val 10000"/>
          </a:avLst>
        </a:prstGeom>
        <a:solidFill>
          <a:schemeClr val="accent3">
            <a:alpha val="90000"/>
            <a:tint val="40000"/>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Бейімделу</a:t>
          </a:r>
          <a:endParaRPr lang="ru-RU" sz="2400" kern="1200" dirty="0"/>
        </a:p>
      </dsp:txBody>
      <dsp:txXfrm>
        <a:off x="2903714" y="205192"/>
        <a:ext cx="1575148" cy="978007"/>
      </dsp:txXfrm>
    </dsp:sp>
    <dsp:sp modelId="{F78F8D74-B668-408D-B761-8FCB195416F4}">
      <dsp:nvSpPr>
        <dsp:cNvPr id="0" name=""/>
        <dsp:cNvSpPr/>
      </dsp:nvSpPr>
      <dsp:spPr>
        <a:xfrm>
          <a:off x="337103" y="1245858"/>
          <a:ext cx="1636002" cy="1038861"/>
        </a:xfrm>
        <a:prstGeom prst="roundRect">
          <a:avLst>
            <a:gd name="adj" fmla="val 10000"/>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6F2320-1602-4C20-8408-7651AE8CA8A0}">
      <dsp:nvSpPr>
        <dsp:cNvPr id="0" name=""/>
        <dsp:cNvSpPr/>
      </dsp:nvSpPr>
      <dsp:spPr>
        <a:xfrm>
          <a:off x="518881" y="1418547"/>
          <a:ext cx="1636002" cy="1038861"/>
        </a:xfrm>
        <a:prstGeom prst="roundRect">
          <a:avLst>
            <a:gd name="adj" fmla="val 10000"/>
          </a:avLst>
        </a:prstGeom>
        <a:solidFill>
          <a:schemeClr val="accent3">
            <a:alpha val="90000"/>
            <a:tint val="40000"/>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rPr>
            <a:t>психологиялық</a:t>
          </a:r>
          <a:endParaRPr lang="ru-RU" sz="2400" b="1" kern="1200" dirty="0">
            <a:solidFill>
              <a:srgbClr val="FF0000"/>
            </a:solidFill>
          </a:endParaRPr>
        </a:p>
      </dsp:txBody>
      <dsp:txXfrm>
        <a:off x="549308" y="1448974"/>
        <a:ext cx="1575148" cy="978007"/>
      </dsp:txXfrm>
    </dsp:sp>
    <dsp:sp modelId="{90D0265D-9E8A-4AAE-8533-3C041DB1E2DE}">
      <dsp:nvSpPr>
        <dsp:cNvPr id="0" name=""/>
        <dsp:cNvSpPr/>
      </dsp:nvSpPr>
      <dsp:spPr>
        <a:xfrm>
          <a:off x="2691509" y="1516741"/>
          <a:ext cx="1636002" cy="1038861"/>
        </a:xfrm>
        <a:prstGeom prst="roundRect">
          <a:avLst>
            <a:gd name="adj" fmla="val 10000"/>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D1C41-973D-4C9C-9D2E-FF1480327B5E}">
      <dsp:nvSpPr>
        <dsp:cNvPr id="0" name=""/>
        <dsp:cNvSpPr/>
      </dsp:nvSpPr>
      <dsp:spPr>
        <a:xfrm>
          <a:off x="2873287" y="1689430"/>
          <a:ext cx="1636002" cy="1038861"/>
        </a:xfrm>
        <a:prstGeom prst="roundRect">
          <a:avLst>
            <a:gd name="adj" fmla="val 10000"/>
          </a:avLst>
        </a:prstGeom>
        <a:solidFill>
          <a:schemeClr val="accent3">
            <a:alpha val="90000"/>
            <a:tint val="40000"/>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rPr>
            <a:t>физиологиялық</a:t>
          </a:r>
          <a:endParaRPr lang="ru-RU" sz="2400" b="1" kern="1200" dirty="0">
            <a:solidFill>
              <a:srgbClr val="FF0000"/>
            </a:solidFill>
          </a:endParaRPr>
        </a:p>
      </dsp:txBody>
      <dsp:txXfrm>
        <a:off x="2903714" y="1719857"/>
        <a:ext cx="1575148" cy="978007"/>
      </dsp:txXfrm>
    </dsp:sp>
    <dsp:sp modelId="{13AE70BC-7100-4FDB-9583-D7D29219319B}">
      <dsp:nvSpPr>
        <dsp:cNvPr id="0" name=""/>
        <dsp:cNvSpPr/>
      </dsp:nvSpPr>
      <dsp:spPr>
        <a:xfrm>
          <a:off x="4691068" y="1516741"/>
          <a:ext cx="1636002" cy="1038861"/>
        </a:xfrm>
        <a:prstGeom prst="roundRect">
          <a:avLst>
            <a:gd name="adj" fmla="val 10000"/>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CFA95-B16C-414D-993D-3681AACADDBA}">
      <dsp:nvSpPr>
        <dsp:cNvPr id="0" name=""/>
        <dsp:cNvSpPr/>
      </dsp:nvSpPr>
      <dsp:spPr>
        <a:xfrm>
          <a:off x="4872846" y="1689430"/>
          <a:ext cx="1636002" cy="1038861"/>
        </a:xfrm>
        <a:prstGeom prst="roundRect">
          <a:avLst>
            <a:gd name="adj" fmla="val 10000"/>
          </a:avLst>
        </a:prstGeom>
        <a:solidFill>
          <a:schemeClr val="accent3">
            <a:alpha val="90000"/>
            <a:tint val="40000"/>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rPr>
            <a:t>әлеуметтік</a:t>
          </a:r>
          <a:endParaRPr lang="ru-RU" sz="2400" b="1" kern="1200" dirty="0">
            <a:solidFill>
              <a:srgbClr val="FF0000"/>
            </a:solidFill>
          </a:endParaRPr>
        </a:p>
      </dsp:txBody>
      <dsp:txXfrm>
        <a:off x="4903273" y="1719857"/>
        <a:ext cx="1575148" cy="9780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k-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ECE5D6-7599-4B69-994A-75E53696EA2E}" type="datetimeFigureOut">
              <a:rPr lang="kk-KZ" smtClean="0"/>
              <a:t>02.04.2023</a:t>
            </a:fld>
            <a:endParaRPr lang="kk-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k-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k-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6ED28-B9CE-4AEF-B3A9-76735BE74E2E}" type="slidenum">
              <a:rPr lang="kk-KZ" smtClean="0"/>
              <a:t>‹#›</a:t>
            </a:fld>
            <a:endParaRPr lang="kk-KZ"/>
          </a:p>
        </p:txBody>
      </p:sp>
    </p:spTree>
    <p:extLst>
      <p:ext uri="{BB962C8B-B14F-4D97-AF65-F5344CB8AC3E}">
        <p14:creationId xmlns:p14="http://schemas.microsoft.com/office/powerpoint/2010/main" val="1630396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a59451d788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a59451d78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048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a59451d788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a59451d78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863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9688FF90-4D71-4261-8947-BD20249F580C}" type="datetimeFigureOut">
              <a:rPr lang="x-none" smtClean="0"/>
              <a:t>02.04.2023</a:t>
            </a:fld>
            <a:endParaRPr lang="x-none"/>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x-none"/>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56B0DE7F-D352-4F67-8CC6-695D20C6E758}" type="slidenum">
              <a:rPr lang="x-none" smtClean="0"/>
              <a:t>‹#›</a:t>
            </a:fld>
            <a:endParaRPr lang="x-none"/>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0695554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88FF90-4D71-4261-8947-BD20249F580C}" type="datetimeFigureOut">
              <a:rPr lang="x-none" smtClean="0"/>
              <a:t>02.04.2023</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881041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9688FF90-4D71-4261-8947-BD20249F580C}" type="datetimeFigureOut">
              <a:rPr lang="x-none" smtClean="0"/>
              <a:t>02.04.2023</a:t>
            </a:fld>
            <a:endParaRPr lang="x-none"/>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x-none"/>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56B0DE7F-D352-4F67-8CC6-695D20C6E758}" type="slidenum">
              <a:rPr lang="x-none" smtClean="0"/>
              <a:t>‹#›</a:t>
            </a:fld>
            <a:endParaRPr lang="x-none"/>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15920213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688FF90-4D71-4261-8947-BD20249F580C}" type="datetimeFigureOut">
              <a:rPr lang="x-none" smtClean="0"/>
              <a:t>02.04.2023</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369597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688FF90-4D71-4261-8947-BD20249F580C}" type="datetimeFigureOut">
              <a:rPr lang="x-none" smtClean="0"/>
              <a:t>02.04.2023</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288998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688FF90-4D71-4261-8947-BD20249F580C}" type="datetimeFigureOut">
              <a:rPr lang="x-none" smtClean="0"/>
              <a:t>02.04.2023</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208935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88FF90-4D71-4261-8947-BD20249F580C}" type="datetimeFigureOut">
              <a:rPr lang="x-none" smtClean="0"/>
              <a:t>02.04.2023</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3935020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688FF90-4D71-4261-8947-BD20249F580C}" type="datetimeFigureOut">
              <a:rPr lang="x-none" smtClean="0"/>
              <a:t>02.04.2023</a:t>
            </a:fld>
            <a:endParaRPr lang="x-none"/>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x-none"/>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6B0DE7F-D352-4F67-8CC6-695D20C6E758}" type="slidenum">
              <a:rPr lang="x-none" smtClean="0"/>
              <a:t>‹#›</a:t>
            </a:fld>
            <a:endParaRPr lang="x-none"/>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5148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688FF90-4D71-4261-8947-BD20249F580C}" type="datetimeFigureOut">
              <a:rPr lang="x-none" smtClean="0"/>
              <a:t>02.04.2023</a:t>
            </a:fld>
            <a:endParaRPr lang="x-none"/>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x-none"/>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56B0DE7F-D352-4F67-8CC6-695D20C6E758}" type="slidenum">
              <a:rPr lang="x-none" smtClean="0"/>
              <a:t>‹#›</a:t>
            </a:fld>
            <a:endParaRPr lang="x-none"/>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9418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88FF90-4D71-4261-8947-BD20249F580C}" type="datetimeFigureOut">
              <a:rPr lang="x-none" smtClean="0"/>
              <a:t>02.04.2023</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3796448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88FF90-4D71-4261-8947-BD20249F580C}" type="datetimeFigureOut">
              <a:rPr lang="x-none" smtClean="0"/>
              <a:t>02.04.2023</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56B0DE7F-D352-4F67-8CC6-695D20C6E758}" type="slidenum">
              <a:rPr lang="x-none" smtClean="0"/>
              <a:t>‹#›</a:t>
            </a:fld>
            <a:endParaRPr lang="x-none"/>
          </a:p>
        </p:txBody>
      </p:sp>
    </p:spTree>
    <p:extLst>
      <p:ext uri="{BB962C8B-B14F-4D97-AF65-F5344CB8AC3E}">
        <p14:creationId xmlns:p14="http://schemas.microsoft.com/office/powerpoint/2010/main" val="969071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06"/>
        <p:cNvGrpSpPr/>
        <p:nvPr/>
      </p:nvGrpSpPr>
      <p:grpSpPr>
        <a:xfrm>
          <a:off x="0" y="0"/>
          <a:ext cx="0" cy="0"/>
          <a:chOff x="0" y="0"/>
          <a:chExt cx="0" cy="0"/>
        </a:xfrm>
      </p:grpSpPr>
      <p:grpSp>
        <p:nvGrpSpPr>
          <p:cNvPr id="107" name="Google Shape;107;p15"/>
          <p:cNvGrpSpPr/>
          <p:nvPr/>
        </p:nvGrpSpPr>
        <p:grpSpPr>
          <a:xfrm>
            <a:off x="-555109" y="0"/>
            <a:ext cx="12747117" cy="6858032"/>
            <a:chOff x="-416332" y="0"/>
            <a:chExt cx="9560338" cy="5143524"/>
          </a:xfrm>
        </p:grpSpPr>
        <p:sp>
          <p:nvSpPr>
            <p:cNvPr id="108" name="Google Shape;108;p15"/>
            <p:cNvSpPr/>
            <p:nvPr/>
          </p:nvSpPr>
          <p:spPr>
            <a:xfrm>
              <a:off x="0" y="0"/>
              <a:ext cx="9144000" cy="5143520"/>
            </a:xfrm>
            <a:custGeom>
              <a:avLst/>
              <a:gdLst/>
              <a:ahLst/>
              <a:cxnLst/>
              <a:rect l="l" t="t" r="r" b="b"/>
              <a:pathLst>
                <a:path w="285750" h="160735" extrusionOk="0">
                  <a:moveTo>
                    <a:pt x="0" y="0"/>
                  </a:moveTo>
                  <a:lnTo>
                    <a:pt x="0" y="160734"/>
                  </a:lnTo>
                  <a:lnTo>
                    <a:pt x="285750" y="160734"/>
                  </a:lnTo>
                  <a:lnTo>
                    <a:pt x="285750" y="0"/>
                  </a:lnTo>
                  <a:close/>
                </a:path>
              </a:pathLst>
            </a:custGeom>
            <a:solidFill>
              <a:srgbClr val="FEC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15"/>
            <p:cNvSpPr/>
            <p:nvPr/>
          </p:nvSpPr>
          <p:spPr>
            <a:xfrm rot="5400000">
              <a:off x="7000300" y="2979647"/>
              <a:ext cx="3460325" cy="333213"/>
            </a:xfrm>
            <a:custGeom>
              <a:avLst/>
              <a:gdLst/>
              <a:ahLst/>
              <a:cxnLst/>
              <a:rect l="l" t="t" r="r" b="b"/>
              <a:pathLst>
                <a:path w="274738" h="26456" extrusionOk="0">
                  <a:moveTo>
                    <a:pt x="1" y="0"/>
                  </a:moveTo>
                  <a:lnTo>
                    <a:pt x="274737" y="26456"/>
                  </a:lnTo>
                  <a:lnTo>
                    <a:pt x="274737" y="0"/>
                  </a:lnTo>
                  <a:close/>
                </a:path>
              </a:pathLst>
            </a:custGeom>
            <a:solidFill>
              <a:srgbClr val="1288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15"/>
            <p:cNvSpPr/>
            <p:nvPr/>
          </p:nvSpPr>
          <p:spPr>
            <a:xfrm>
              <a:off x="5" y="4"/>
              <a:ext cx="9144000" cy="5143520"/>
            </a:xfrm>
            <a:custGeom>
              <a:avLst/>
              <a:gdLst/>
              <a:ahLst/>
              <a:cxnLst/>
              <a:rect l="l" t="t" r="r" b="b"/>
              <a:pathLst>
                <a:path w="285750" h="160735" extrusionOk="0">
                  <a:moveTo>
                    <a:pt x="0" y="0"/>
                  </a:moveTo>
                  <a:lnTo>
                    <a:pt x="0" y="160734"/>
                  </a:lnTo>
                  <a:lnTo>
                    <a:pt x="285750" y="160734"/>
                  </a:lnTo>
                  <a:lnTo>
                    <a:pt x="0" y="0"/>
                  </a:lnTo>
                  <a:close/>
                </a:path>
              </a:pathLst>
            </a:custGeom>
            <a:solidFill>
              <a:srgbClr val="7BDA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15"/>
            <p:cNvSpPr/>
            <p:nvPr/>
          </p:nvSpPr>
          <p:spPr>
            <a:xfrm>
              <a:off x="-416332" y="267076"/>
              <a:ext cx="9377600" cy="4609344"/>
            </a:xfrm>
            <a:custGeom>
              <a:avLst/>
              <a:gdLst/>
              <a:ahLst/>
              <a:cxnLst/>
              <a:rect l="l" t="t" r="r" b="b"/>
              <a:pathLst>
                <a:path w="293050" h="144042" extrusionOk="0">
                  <a:moveTo>
                    <a:pt x="293049" y="0"/>
                  </a:moveTo>
                  <a:lnTo>
                    <a:pt x="1" y="4906"/>
                  </a:lnTo>
                  <a:lnTo>
                    <a:pt x="18313" y="144042"/>
                  </a:lnTo>
                  <a:lnTo>
                    <a:pt x="284096" y="144042"/>
                  </a:lnTo>
                  <a:lnTo>
                    <a:pt x="2930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 name="Google Shape;112;p15"/>
          <p:cNvSpPr txBox="1">
            <a:spLocks noGrp="1"/>
          </p:cNvSpPr>
          <p:nvPr>
            <p:ph type="body" idx="1"/>
          </p:nvPr>
        </p:nvSpPr>
        <p:spPr>
          <a:xfrm>
            <a:off x="6018800" y="2451733"/>
            <a:ext cx="4549200" cy="2930400"/>
          </a:xfrm>
          <a:prstGeom prst="rect">
            <a:avLst/>
          </a:prstGeom>
        </p:spPr>
        <p:txBody>
          <a:bodyPr spcFirstLastPara="1" wrap="square" lIns="91425" tIns="91425" rIns="91425" bIns="91425" anchor="t" anchorCtr="0">
            <a:noAutofit/>
          </a:bodyPr>
          <a:lstStyle>
            <a:lvl1pPr marL="609585" lvl="0" indent="-431789" rtl="0">
              <a:spcBef>
                <a:spcPts val="0"/>
              </a:spcBef>
              <a:spcAft>
                <a:spcPts val="0"/>
              </a:spcAft>
              <a:buClr>
                <a:schemeClr val="accent3"/>
              </a:buClr>
              <a:buSzPts val="1500"/>
              <a:buChar char="●"/>
              <a:defRPr/>
            </a:lvl1pPr>
            <a:lvl2pPr marL="1219170" lvl="1" indent="-431789" rtl="0">
              <a:spcBef>
                <a:spcPts val="1333"/>
              </a:spcBef>
              <a:spcAft>
                <a:spcPts val="0"/>
              </a:spcAft>
              <a:buSzPts val="1500"/>
              <a:buChar char="○"/>
              <a:defRPr/>
            </a:lvl2pPr>
            <a:lvl3pPr marL="1828754" lvl="2" indent="-431789" rtl="0">
              <a:spcBef>
                <a:spcPts val="0"/>
              </a:spcBef>
              <a:spcAft>
                <a:spcPts val="0"/>
              </a:spcAft>
              <a:buSzPts val="1500"/>
              <a:buChar char="■"/>
              <a:defRPr/>
            </a:lvl3pPr>
            <a:lvl4pPr marL="2438339" lvl="3" indent="-431789" rtl="0">
              <a:spcBef>
                <a:spcPts val="0"/>
              </a:spcBef>
              <a:spcAft>
                <a:spcPts val="0"/>
              </a:spcAft>
              <a:buSzPts val="1500"/>
              <a:buChar char="●"/>
              <a:defRPr/>
            </a:lvl4pPr>
            <a:lvl5pPr marL="3047924" lvl="4" indent="-431789" rtl="0">
              <a:spcBef>
                <a:spcPts val="0"/>
              </a:spcBef>
              <a:spcAft>
                <a:spcPts val="0"/>
              </a:spcAft>
              <a:buSzPts val="1500"/>
              <a:buChar char="○"/>
              <a:defRPr/>
            </a:lvl5pPr>
            <a:lvl6pPr marL="3657509" lvl="5" indent="-431789" rtl="0">
              <a:spcBef>
                <a:spcPts val="0"/>
              </a:spcBef>
              <a:spcAft>
                <a:spcPts val="0"/>
              </a:spcAft>
              <a:buSzPts val="1500"/>
              <a:buChar char="■"/>
              <a:defRPr/>
            </a:lvl6pPr>
            <a:lvl7pPr marL="4267093" lvl="6" indent="-431789" rtl="0">
              <a:spcBef>
                <a:spcPts val="0"/>
              </a:spcBef>
              <a:spcAft>
                <a:spcPts val="0"/>
              </a:spcAft>
              <a:buSzPts val="1500"/>
              <a:buChar char="●"/>
              <a:defRPr/>
            </a:lvl7pPr>
            <a:lvl8pPr marL="4876678" lvl="7" indent="-431789" rtl="0">
              <a:spcBef>
                <a:spcPts val="0"/>
              </a:spcBef>
              <a:spcAft>
                <a:spcPts val="0"/>
              </a:spcAft>
              <a:buSzPts val="1500"/>
              <a:buChar char="○"/>
              <a:defRPr/>
            </a:lvl8pPr>
            <a:lvl9pPr marL="5486263" lvl="8" indent="-431789" rtl="0">
              <a:spcBef>
                <a:spcPts val="0"/>
              </a:spcBef>
              <a:spcAft>
                <a:spcPts val="0"/>
              </a:spcAft>
              <a:buSzPts val="1500"/>
              <a:buChar char="■"/>
              <a:defRPr/>
            </a:lvl9pPr>
          </a:lstStyle>
          <a:p>
            <a:endParaRPr/>
          </a:p>
        </p:txBody>
      </p:sp>
      <p:sp>
        <p:nvSpPr>
          <p:cNvPr id="113" name="Google Shape;113;p15"/>
          <p:cNvSpPr txBox="1">
            <a:spLocks noGrp="1"/>
          </p:cNvSpPr>
          <p:nvPr>
            <p:ph type="subTitle" idx="2"/>
          </p:nvPr>
        </p:nvSpPr>
        <p:spPr>
          <a:xfrm>
            <a:off x="6018800" y="1932667"/>
            <a:ext cx="5222000" cy="501200"/>
          </a:xfrm>
          <a:prstGeom prst="rect">
            <a:avLst/>
          </a:prstGeom>
        </p:spPr>
        <p:txBody>
          <a:bodyPr spcFirstLastPara="1" wrap="square" lIns="91425" tIns="91425" rIns="91425" bIns="91425" anchor="ctr" anchorCtr="0">
            <a:noAutofit/>
          </a:bodyPr>
          <a:lstStyle>
            <a:lvl1pPr lvl="0" rtl="0">
              <a:spcBef>
                <a:spcPts val="0"/>
              </a:spcBef>
              <a:spcAft>
                <a:spcPts val="0"/>
              </a:spcAft>
              <a:buSzPts val="1500"/>
              <a:buNone/>
              <a:defRPr sz="2667">
                <a:solidFill>
                  <a:schemeClr val="accent1"/>
                </a:solidFill>
                <a:latin typeface="Amaranth"/>
                <a:ea typeface="Amaranth"/>
                <a:cs typeface="Amaranth"/>
                <a:sym typeface="Amaranth"/>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4" name="Google Shape;114;p15"/>
          <p:cNvSpPr txBox="1">
            <a:spLocks noGrp="1"/>
          </p:cNvSpPr>
          <p:nvPr>
            <p:ph type="title"/>
          </p:nvPr>
        </p:nvSpPr>
        <p:spPr>
          <a:xfrm>
            <a:off x="1078367" y="635204"/>
            <a:ext cx="10035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55879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4"/>
        </a:solidFill>
        <a:effectLst/>
      </p:bgPr>
    </p:bg>
    <p:spTree>
      <p:nvGrpSpPr>
        <p:cNvPr id="1" name="Shape 65"/>
        <p:cNvGrpSpPr/>
        <p:nvPr/>
      </p:nvGrpSpPr>
      <p:grpSpPr>
        <a:xfrm>
          <a:off x="0" y="0"/>
          <a:ext cx="0" cy="0"/>
          <a:chOff x="0" y="0"/>
          <a:chExt cx="0" cy="0"/>
        </a:xfrm>
      </p:grpSpPr>
      <p:grpSp>
        <p:nvGrpSpPr>
          <p:cNvPr id="66" name="Google Shape;66;p9"/>
          <p:cNvGrpSpPr/>
          <p:nvPr/>
        </p:nvGrpSpPr>
        <p:grpSpPr>
          <a:xfrm>
            <a:off x="1" y="1"/>
            <a:ext cx="12192000" cy="6858027"/>
            <a:chOff x="238125" y="846675"/>
            <a:chExt cx="7143750" cy="4018375"/>
          </a:xfrm>
        </p:grpSpPr>
        <p:sp>
          <p:nvSpPr>
            <p:cNvPr id="67" name="Google Shape;67;p9"/>
            <p:cNvSpPr/>
            <p:nvPr/>
          </p:nvSpPr>
          <p:spPr>
            <a:xfrm>
              <a:off x="375925" y="1055025"/>
              <a:ext cx="6868450" cy="661400"/>
            </a:xfrm>
            <a:custGeom>
              <a:avLst/>
              <a:gdLst/>
              <a:ahLst/>
              <a:cxnLst/>
              <a:rect l="l" t="t" r="r" b="b"/>
              <a:pathLst>
                <a:path w="274738" h="26456" extrusionOk="0">
                  <a:moveTo>
                    <a:pt x="1" y="0"/>
                  </a:moveTo>
                  <a:lnTo>
                    <a:pt x="274737" y="26456"/>
                  </a:lnTo>
                  <a:lnTo>
                    <a:pt x="27473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9"/>
            <p:cNvSpPr/>
            <p:nvPr/>
          </p:nvSpPr>
          <p:spPr>
            <a:xfrm>
              <a:off x="238125" y="846675"/>
              <a:ext cx="7143750" cy="4018375"/>
            </a:xfrm>
            <a:custGeom>
              <a:avLst/>
              <a:gdLst/>
              <a:ahLst/>
              <a:cxnLst/>
              <a:rect l="l" t="t" r="r" b="b"/>
              <a:pathLst>
                <a:path w="285750" h="160735" extrusionOk="0">
                  <a:moveTo>
                    <a:pt x="0" y="0"/>
                  </a:moveTo>
                  <a:lnTo>
                    <a:pt x="0" y="160734"/>
                  </a:lnTo>
                  <a:lnTo>
                    <a:pt x="285750" y="160734"/>
                  </a:lnTo>
                  <a:lnTo>
                    <a:pt x="0" y="0"/>
                  </a:lnTo>
                  <a:close/>
                </a:path>
              </a:pathLst>
            </a:custGeom>
            <a:solidFill>
              <a:srgbClr val="7BDA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9"/>
            <p:cNvSpPr/>
            <p:nvPr/>
          </p:nvSpPr>
          <p:spPr>
            <a:xfrm>
              <a:off x="375925" y="1055325"/>
              <a:ext cx="551575" cy="3601650"/>
            </a:xfrm>
            <a:custGeom>
              <a:avLst/>
              <a:gdLst/>
              <a:ahLst/>
              <a:cxnLst/>
              <a:rect l="l" t="t" r="r" b="b"/>
              <a:pathLst>
                <a:path w="22063" h="144066" extrusionOk="0">
                  <a:moveTo>
                    <a:pt x="1" y="0"/>
                  </a:moveTo>
                  <a:lnTo>
                    <a:pt x="1" y="144066"/>
                  </a:lnTo>
                  <a:lnTo>
                    <a:pt x="22063" y="144054"/>
                  </a:lnTo>
                  <a:lnTo>
                    <a:pt x="1" y="0"/>
                  </a:lnTo>
                  <a:close/>
                </a:path>
              </a:pathLst>
            </a:custGeom>
            <a:solidFill>
              <a:srgbClr val="0037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9"/>
            <p:cNvSpPr/>
            <p:nvPr/>
          </p:nvSpPr>
          <p:spPr>
            <a:xfrm>
              <a:off x="375925" y="1055325"/>
              <a:ext cx="6868450" cy="3601050"/>
            </a:xfrm>
            <a:custGeom>
              <a:avLst/>
              <a:gdLst/>
              <a:ahLst/>
              <a:cxnLst/>
              <a:rect l="l" t="t" r="r" b="b"/>
              <a:pathLst>
                <a:path w="274738" h="144042" extrusionOk="0">
                  <a:moveTo>
                    <a:pt x="1" y="0"/>
                  </a:moveTo>
                  <a:lnTo>
                    <a:pt x="8942" y="144042"/>
                  </a:lnTo>
                  <a:lnTo>
                    <a:pt x="274737" y="144042"/>
                  </a:lnTo>
                  <a:lnTo>
                    <a:pt x="274737" y="4548"/>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 name="Google Shape;71;p9"/>
          <p:cNvSpPr txBox="1">
            <a:spLocks noGrp="1"/>
          </p:cNvSpPr>
          <p:nvPr>
            <p:ph type="title"/>
          </p:nvPr>
        </p:nvSpPr>
        <p:spPr>
          <a:xfrm>
            <a:off x="827100" y="2022700"/>
            <a:ext cx="5393600" cy="18512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sz="128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72" name="Google Shape;72;p9"/>
          <p:cNvSpPr txBox="1">
            <a:spLocks noGrp="1"/>
          </p:cNvSpPr>
          <p:nvPr>
            <p:ph type="subTitle" idx="1"/>
          </p:nvPr>
        </p:nvSpPr>
        <p:spPr>
          <a:xfrm>
            <a:off x="1003000" y="3730900"/>
            <a:ext cx="5041600" cy="1206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2561134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9688FF90-4D71-4261-8947-BD20249F580C}" type="datetimeFigureOut">
              <a:rPr lang="x-none" smtClean="0"/>
              <a:t>02.04.2023</a:t>
            </a:fld>
            <a:endParaRPr lang="x-none"/>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x-none"/>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56B0DE7F-D352-4F67-8CC6-695D20C6E758}" type="slidenum">
              <a:rPr lang="x-none" smtClean="0"/>
              <a:t>‹#›</a:t>
            </a:fld>
            <a:endParaRPr lang="x-none"/>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9278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xmlns="" id="{B8EFA50D-B252-45A6-93C8-64359F8A0961}"/>
              </a:ext>
            </a:extLst>
          </p:cNvPr>
          <p:cNvSpPr>
            <a:spLocks noGrp="1"/>
          </p:cNvSpPr>
          <p:nvPr>
            <p:ph type="subTitle" idx="1"/>
          </p:nvPr>
        </p:nvSpPr>
        <p:spPr>
          <a:xfrm>
            <a:off x="1928743" y="1924335"/>
            <a:ext cx="8348021" cy="2402006"/>
          </a:xfrm>
        </p:spPr>
        <p:txBody>
          <a:bodyPr>
            <a:normAutofit fontScale="92500" lnSpcReduction="20000"/>
          </a:bodyPr>
          <a:lstStyle/>
          <a:p>
            <a:r>
              <a:rPr lang="ru-RU" sz="3200" b="1" dirty="0" err="1">
                <a:effectLst/>
                <a:latin typeface="Times New Roman" panose="02020603050405020304" pitchFamily="18" charset="0"/>
                <a:ea typeface="Times New Roman" panose="02020603050405020304" pitchFamily="18" charset="0"/>
              </a:rPr>
              <a:t>Психикалық</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күйлер</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және</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оларды</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реттеу</a:t>
            </a:r>
            <a:r>
              <a:rPr lang="ru-RU" sz="3200" b="1" dirty="0">
                <a:effectLst/>
                <a:latin typeface="Times New Roman" panose="02020603050405020304" pitchFamily="18" charset="0"/>
                <a:ea typeface="Times New Roman" panose="02020603050405020304" pitchFamily="18" charset="0"/>
              </a:rPr>
              <a:t>.</a:t>
            </a:r>
          </a:p>
          <a:p>
            <a:r>
              <a:rPr lang="ru-RU" sz="3200" b="1" dirty="0" err="1">
                <a:effectLst/>
                <a:latin typeface="Times New Roman" panose="02020603050405020304" pitchFamily="18" charset="0"/>
                <a:ea typeface="Times New Roman" panose="02020603050405020304" pitchFamily="18" charset="0"/>
              </a:rPr>
              <a:t>Адамның</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бейімделуі</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және</a:t>
            </a:r>
            <a:r>
              <a:rPr lang="ru-RU" sz="3200" b="1" dirty="0">
                <a:effectLst/>
                <a:latin typeface="Times New Roman" panose="02020603050405020304" pitchFamily="18" charset="0"/>
                <a:ea typeface="Times New Roman" panose="02020603050405020304" pitchFamily="18" charset="0"/>
              </a:rPr>
              <a:t> </a:t>
            </a:r>
            <a:r>
              <a:rPr lang="kk-KZ" sz="3200" b="1" dirty="0">
                <a:effectLst/>
                <a:latin typeface="Times New Roman" panose="02020603050405020304" pitchFamily="18" charset="0"/>
                <a:ea typeface="Times New Roman" panose="02020603050405020304" pitchFamily="18" charset="0"/>
              </a:rPr>
              <a:t>ағзаның</a:t>
            </a:r>
            <a:r>
              <a:rPr lang="ru-RU" sz="3200" b="1" dirty="0">
                <a:effectLst/>
                <a:latin typeface="Times New Roman" panose="02020603050405020304" pitchFamily="18" charset="0"/>
                <a:ea typeface="Times New Roman" panose="02020603050405020304" pitchFamily="18" charset="0"/>
              </a:rPr>
              <a:t> </a:t>
            </a:r>
            <a:r>
              <a:rPr lang="ru-RU" sz="3200" b="1" dirty="0" err="1">
                <a:effectLst/>
                <a:latin typeface="Times New Roman" panose="02020603050405020304" pitchFamily="18" charset="0"/>
                <a:ea typeface="Times New Roman" panose="02020603050405020304" pitchFamily="18" charset="0"/>
              </a:rPr>
              <a:t>функционалды</a:t>
            </a:r>
            <a:r>
              <a:rPr lang="kk-KZ" sz="3200" b="1" dirty="0">
                <a:effectLst/>
                <a:latin typeface="Times New Roman" panose="02020603050405020304" pitchFamily="18" charset="0"/>
                <a:ea typeface="Times New Roman" panose="02020603050405020304" pitchFamily="18" charset="0"/>
              </a:rPr>
              <a:t>қ күйі</a:t>
            </a:r>
            <a:endParaRPr lang="x-none" sz="3200" dirty="0">
              <a:effectLst/>
              <a:latin typeface="Times New Roman" panose="02020603050405020304" pitchFamily="18" charset="0"/>
              <a:ea typeface="Times New Roman" panose="02020603050405020304" pitchFamily="18" charset="0"/>
            </a:endParaRPr>
          </a:p>
          <a:p>
            <a:r>
              <a:rPr lang="ru-RU" altLang="ru-RU" b="1" i="1" dirty="0" smtClean="0">
                <a:solidFill>
                  <a:srgbClr val="0070C0"/>
                </a:solidFill>
                <a:latin typeface="Times New Roman" panose="02020603050405020304" pitchFamily="18" charset="0"/>
                <a:cs typeface="Times New Roman" panose="02020603050405020304" pitchFamily="18" charset="0"/>
              </a:rPr>
              <a:t>				</a:t>
            </a:r>
          </a:p>
          <a:p>
            <a:endParaRPr lang="ru-RU" altLang="ru-RU" b="1" i="1" dirty="0">
              <a:solidFill>
                <a:srgbClr val="0070C0"/>
              </a:solidFill>
              <a:latin typeface="Times New Roman" panose="02020603050405020304" pitchFamily="18" charset="0"/>
              <a:cs typeface="Times New Roman" panose="02020603050405020304" pitchFamily="18" charset="0"/>
            </a:endParaRPr>
          </a:p>
          <a:p>
            <a:pPr algn="r"/>
            <a:r>
              <a:rPr lang="ru-RU" altLang="ru-RU" b="1" i="1" dirty="0" smtClean="0">
                <a:solidFill>
                  <a:srgbClr val="0070C0"/>
                </a:solidFill>
                <a:latin typeface="Times New Roman" panose="02020603050405020304" pitchFamily="18" charset="0"/>
                <a:cs typeface="Times New Roman" panose="02020603050405020304" pitchFamily="18" charset="0"/>
              </a:rPr>
              <a:t>			</a:t>
            </a:r>
            <a:endParaRPr lang="x-none" dirty="0"/>
          </a:p>
        </p:txBody>
      </p:sp>
      <p:sp>
        <p:nvSpPr>
          <p:cNvPr id="5" name="Подзаголовок 2">
            <a:extLst>
              <a:ext uri="{FF2B5EF4-FFF2-40B4-BE49-F238E27FC236}">
                <a16:creationId xmlns:a16="http://schemas.microsoft.com/office/drawing/2014/main" xmlns="" id="{B8EFA50D-B252-45A6-93C8-64359F8A0961}"/>
              </a:ext>
            </a:extLst>
          </p:cNvPr>
          <p:cNvSpPr txBox="1">
            <a:spLocks/>
          </p:cNvSpPr>
          <p:nvPr/>
        </p:nvSpPr>
        <p:spPr>
          <a:xfrm>
            <a:off x="6876197" y="4189863"/>
            <a:ext cx="3878239" cy="1501060"/>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112000"/>
              </a:lnSpc>
              <a:spcBef>
                <a:spcPts val="0"/>
              </a:spcBef>
              <a:spcAft>
                <a:spcPts val="0"/>
              </a:spcAft>
              <a:buFont typeface="Franklin Gothic Book" panose="020B0503020102020204" pitchFamily="34" charset="0"/>
              <a:buNone/>
              <a:defRPr sz="2300" kern="1200" baseline="0">
                <a:solidFill>
                  <a:schemeClr val="tx2"/>
                </a:solidFill>
                <a:latin typeface="+mn-lt"/>
                <a:ea typeface="+mn-ea"/>
                <a:cs typeface="+mn-cs"/>
              </a:defRPr>
            </a:lvl1pPr>
            <a:lvl2pPr marL="457200" indent="0" algn="ctr" defTabSz="914400" rtl="0" eaLnBrk="1" latinLnBrk="0" hangingPunct="1">
              <a:lnSpc>
                <a:spcPct val="94000"/>
              </a:lnSpc>
              <a:spcBef>
                <a:spcPts val="500"/>
              </a:spcBef>
              <a:spcAft>
                <a:spcPts val="200"/>
              </a:spcAft>
              <a:buFont typeface="Franklin Gothic Book" panose="020B0503020102020204" pitchFamily="34" charset="0"/>
              <a:buNone/>
              <a:defRPr sz="2000" i="1" kern="1200" baseline="0">
                <a:solidFill>
                  <a:schemeClr val="tx2"/>
                </a:solidFill>
                <a:latin typeface="+mn-lt"/>
                <a:ea typeface="+mn-ea"/>
                <a:cs typeface="+mn-cs"/>
              </a:defRPr>
            </a:lvl2pPr>
            <a:lvl3pPr marL="914400" indent="0" algn="ctr" defTabSz="914400" rtl="0" eaLnBrk="1" latinLnBrk="0" hangingPunct="1">
              <a:lnSpc>
                <a:spcPct val="94000"/>
              </a:lnSpc>
              <a:spcBef>
                <a:spcPts val="500"/>
              </a:spcBef>
              <a:spcAft>
                <a:spcPts val="200"/>
              </a:spcAft>
              <a:buFont typeface="Franklin Gothic Book" panose="020B0503020102020204" pitchFamily="34" charset="0"/>
              <a:buNone/>
              <a:defRPr sz="1800" kern="1200" baseline="0">
                <a:solidFill>
                  <a:schemeClr val="tx2"/>
                </a:solidFill>
                <a:latin typeface="+mn-lt"/>
                <a:ea typeface="+mn-ea"/>
                <a:cs typeface="+mn-cs"/>
              </a:defRPr>
            </a:lvl3pPr>
            <a:lvl4pPr marL="13716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4pPr>
            <a:lvl5pPr marL="18288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5pPr>
            <a:lvl6pPr marL="22860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6pPr>
            <a:lvl7pPr marL="27432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7pPr>
            <a:lvl8pPr marL="32004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8pPr>
            <a:lvl9pPr marL="36576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9pPr>
          </a:lstStyle>
          <a:p>
            <a:r>
              <a:rPr lang="ru-RU" altLang="ru-RU" b="1" i="1" dirty="0" smtClean="0">
                <a:solidFill>
                  <a:srgbClr val="0070C0"/>
                </a:solidFill>
                <a:latin typeface="Times New Roman" panose="02020603050405020304" pitchFamily="18" charset="0"/>
                <a:cs typeface="Times New Roman" panose="02020603050405020304" pitchFamily="18" charset="0"/>
              </a:rPr>
              <a:t>				</a:t>
            </a:r>
          </a:p>
          <a:p>
            <a:endParaRPr lang="ru-RU" altLang="ru-RU" b="1" i="1" dirty="0" smtClean="0">
              <a:solidFill>
                <a:srgbClr val="0070C0"/>
              </a:solidFill>
              <a:latin typeface="Times New Roman" panose="02020603050405020304" pitchFamily="18" charset="0"/>
              <a:cs typeface="Times New Roman" panose="02020603050405020304" pitchFamily="18" charset="0"/>
            </a:endParaRPr>
          </a:p>
          <a:p>
            <a:pPr algn="r"/>
            <a:r>
              <a:rPr lang="ru-RU" altLang="ru-RU" b="1" i="1" dirty="0" smtClean="0">
                <a:solidFill>
                  <a:srgbClr val="0070C0"/>
                </a:solidFill>
                <a:latin typeface="Times New Roman" panose="02020603050405020304" pitchFamily="18" charset="0"/>
                <a:cs typeface="Times New Roman" panose="02020603050405020304" pitchFamily="18" charset="0"/>
              </a:rPr>
              <a:t>«</a:t>
            </a:r>
            <a:r>
              <a:rPr lang="ru-RU" altLang="ru-RU" b="1" i="1" dirty="0" err="1" smtClean="0">
                <a:solidFill>
                  <a:srgbClr val="0070C0"/>
                </a:solidFill>
                <a:latin typeface="Times New Roman" panose="02020603050405020304" pitchFamily="18" charset="0"/>
                <a:cs typeface="Times New Roman" panose="02020603050405020304" pitchFamily="18" charset="0"/>
              </a:rPr>
              <a:t>Қазақстан</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тарихы</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және</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әлеуметтік</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саяси</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пәндер</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кафедрасының</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аға</a:t>
            </a:r>
            <a:r>
              <a:rPr lang="ru-RU" altLang="ru-RU" b="1" i="1" dirty="0" smtClean="0">
                <a:solidFill>
                  <a:srgbClr val="0070C0"/>
                </a:solidFill>
                <a:latin typeface="Times New Roman" panose="02020603050405020304" pitchFamily="18" charset="0"/>
                <a:cs typeface="Times New Roman" panose="02020603050405020304" pitchFamily="18" charset="0"/>
              </a:rPr>
              <a:t> </a:t>
            </a:r>
            <a:r>
              <a:rPr lang="ru-RU" altLang="ru-RU" b="1" i="1" dirty="0" err="1" smtClean="0">
                <a:solidFill>
                  <a:srgbClr val="0070C0"/>
                </a:solidFill>
                <a:latin typeface="Times New Roman" panose="02020603050405020304" pitchFamily="18" charset="0"/>
                <a:cs typeface="Times New Roman" panose="02020603050405020304" pitchFamily="18" charset="0"/>
              </a:rPr>
              <a:t>оқытушысы</a:t>
            </a:r>
            <a:endParaRPr lang="ru-RU" altLang="ru-RU" b="1" i="1" dirty="0" smtClean="0">
              <a:solidFill>
                <a:srgbClr val="0070C0"/>
              </a:solidFill>
              <a:latin typeface="Times New Roman" panose="02020603050405020304" pitchFamily="18" charset="0"/>
              <a:cs typeface="Times New Roman" panose="02020603050405020304" pitchFamily="18" charset="0"/>
            </a:endParaRPr>
          </a:p>
          <a:p>
            <a:pPr algn="r"/>
            <a:r>
              <a:rPr lang="ru-RU" altLang="ru-RU" b="1" i="1" dirty="0" err="1" smtClean="0">
                <a:solidFill>
                  <a:srgbClr val="0070C0"/>
                </a:solidFill>
                <a:latin typeface="Times New Roman" panose="02020603050405020304" pitchFamily="18" charset="0"/>
                <a:cs typeface="Times New Roman" panose="02020603050405020304" pitchFamily="18" charset="0"/>
              </a:rPr>
              <a:t>М.О.Самадиева</a:t>
            </a:r>
            <a:endParaRPr lang="ru-RU" altLang="ru-RU" b="1" i="1" dirty="0" smtClean="0">
              <a:solidFill>
                <a:srgbClr val="0070C0"/>
              </a:solidFill>
              <a:latin typeface="Times New Roman" panose="02020603050405020304" pitchFamily="18"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1947325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199" y="1485900"/>
            <a:ext cx="10822745" cy="4904349"/>
          </a:xfrm>
        </p:spPr>
        <p:txBody>
          <a:bodyPr>
            <a:normAutofit/>
          </a:bodyPr>
          <a:lstStyle/>
          <a:p>
            <a:pPr indent="0" algn="just">
              <a:lnSpc>
                <a:spcPct val="116000"/>
              </a:lnSpc>
              <a:buNone/>
            </a:pPr>
            <a:r>
              <a:rPr lang="ru-RU" sz="3200" b="1" dirty="0" err="1">
                <a:solidFill>
                  <a:srgbClr val="FF0000"/>
                </a:solidFill>
                <a:effectLst/>
                <a:latin typeface="Times New Roman" panose="02020603050405020304" pitchFamily="18" charset="0"/>
                <a:ea typeface="Times New Roman" panose="02020603050405020304" pitchFamily="18" charset="0"/>
              </a:rPr>
              <a:t>Бейімделу</a:t>
            </a:r>
            <a:r>
              <a:rPr lang="ru-RU" sz="3200" b="1" dirty="0">
                <a:solidFill>
                  <a:srgbClr val="FF0000"/>
                </a:solidFill>
                <a:effectLst/>
                <a:latin typeface="Times New Roman" panose="02020603050405020304" pitchFamily="18" charset="0"/>
                <a:ea typeface="Times New Roman" panose="02020603050405020304" pitchFamily="18" charset="0"/>
              </a:rPr>
              <a:t> </a:t>
            </a:r>
            <a:r>
              <a:rPr lang="ru-RU" sz="3200" b="1" dirty="0" err="1">
                <a:solidFill>
                  <a:srgbClr val="FF0000"/>
                </a:solidFill>
                <a:effectLst/>
                <a:latin typeface="Times New Roman" panose="02020603050405020304" pitchFamily="18" charset="0"/>
                <a:ea typeface="Times New Roman" panose="02020603050405020304" pitchFamily="18" charset="0"/>
              </a:rPr>
              <a:t>ұғымы</a:t>
            </a:r>
            <a:r>
              <a:rPr lang="ru-RU" sz="3200" b="1" dirty="0">
                <a:solidFill>
                  <a:srgbClr val="FF0000"/>
                </a:solidFill>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ағзаны</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ғылыми</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зерттеудегі</a:t>
            </a:r>
            <a:r>
              <a:rPr lang="ru-RU" sz="3200" dirty="0">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негізгі</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ұғымдардың</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бірі</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болып</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табылады</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өйткені</a:t>
            </a:r>
            <a:r>
              <a:rPr lang="ru-RU" sz="3200" dirty="0">
                <a:effectLst/>
                <a:latin typeface="Times New Roman" panose="02020603050405020304" pitchFamily="18" charset="0"/>
                <a:ea typeface="Times New Roman" panose="02020603050405020304" pitchFamily="18" charset="0"/>
              </a:rPr>
              <a:t> эволюция </a:t>
            </a:r>
            <a:r>
              <a:rPr lang="ru-RU" sz="3200" dirty="0" err="1">
                <a:effectLst/>
                <a:latin typeface="Times New Roman" panose="02020603050405020304" pitchFamily="18" charset="0"/>
                <a:ea typeface="Times New Roman" panose="02020603050405020304" pitchFamily="18" charset="0"/>
              </a:rPr>
              <a:t>үдерісінде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қалыптасқан</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дәл</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сол</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бейімделу</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механизмдері</a:t>
            </a:r>
            <a:r>
              <a:rPr lang="ru-RU" sz="3200" dirty="0">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ағзаның</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сыртқы</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ортаның</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үнемі</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өзгеріп</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отыратын</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жағдайында</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өмір</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сүру</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мүмкіндігін</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қамтамасыз</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solidFill>
                  <a:srgbClr val="FF0000"/>
                </a:solidFill>
                <a:effectLst/>
                <a:latin typeface="Times New Roman" panose="02020603050405020304" pitchFamily="18" charset="0"/>
                <a:ea typeface="Times New Roman" panose="02020603050405020304" pitchFamily="18" charset="0"/>
              </a:rPr>
              <a:t>етеді</a:t>
            </a:r>
            <a:r>
              <a:rPr lang="ru-RU" sz="3200" dirty="0">
                <a:solidFill>
                  <a:srgbClr val="FF0000"/>
                </a:solidFill>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Бейімделу</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үдерісінің</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арқасында</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ағзаның</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барлық</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жүйелерінің</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оңтайлы</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жұмыс</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істеуіне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және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адам</a:t>
            </a:r>
            <a:r>
              <a:rPr lang="ru-RU" sz="3200" dirty="0">
                <a:effectLst/>
                <a:latin typeface="Times New Roman" panose="02020603050405020304" pitchFamily="18" charset="0"/>
                <a:ea typeface="Times New Roman" panose="02020603050405020304" pitchFamily="18" charset="0"/>
              </a:rPr>
              <a:t>  - </a:t>
            </a:r>
            <a:r>
              <a:rPr lang="ru-RU" sz="3200" dirty="0" err="1">
                <a:effectLst/>
                <a:latin typeface="Times New Roman" panose="02020603050405020304" pitchFamily="18" charset="0"/>
                <a:ea typeface="Times New Roman" panose="02020603050405020304" pitchFamily="18" charset="0"/>
              </a:rPr>
              <a:t>ортасы</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жүйесіндегі</a:t>
            </a:r>
            <a:r>
              <a:rPr lang="ru-RU" sz="3200" dirty="0">
                <a:effectLst/>
                <a:latin typeface="Times New Roman" panose="02020603050405020304" pitchFamily="18" charset="0"/>
                <a:ea typeface="Times New Roman" panose="02020603050405020304" pitchFamily="18" charset="0"/>
              </a:rPr>
              <a:t> тепе-</a:t>
            </a:r>
            <a:r>
              <a:rPr lang="ru-RU" sz="3200" dirty="0" err="1">
                <a:effectLst/>
                <a:latin typeface="Times New Roman" panose="02020603050405020304" pitchFamily="18" charset="0"/>
                <a:ea typeface="Times New Roman" panose="02020603050405020304" pitchFamily="18" charset="0"/>
              </a:rPr>
              <a:t>теңдікке</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қол</a:t>
            </a:r>
            <a:r>
              <a:rPr lang="ru-RU" sz="3200" dirty="0">
                <a:effectLst/>
                <a:latin typeface="Times New Roman" panose="02020603050405020304" pitchFamily="18" charset="0"/>
                <a:ea typeface="Times New Roman" panose="02020603050405020304" pitchFamily="18" charset="0"/>
              </a:rPr>
              <a:t> </a:t>
            </a:r>
            <a:r>
              <a:rPr lang="ru-RU" sz="3200" dirty="0" err="1">
                <a:effectLst/>
                <a:latin typeface="Times New Roman" panose="02020603050405020304" pitchFamily="18" charset="0"/>
                <a:ea typeface="Times New Roman" panose="02020603050405020304" pitchFamily="18" charset="0"/>
              </a:rPr>
              <a:t>жеткізіледі</a:t>
            </a:r>
            <a:r>
              <a:rPr lang="ru-RU" sz="3200" dirty="0">
                <a:effectLst/>
                <a:latin typeface="Times New Roman" panose="02020603050405020304" pitchFamily="18" charset="0"/>
                <a:ea typeface="Times New Roman" panose="02020603050405020304" pitchFamily="18" charset="0"/>
              </a:rPr>
              <a:t>. </a:t>
            </a:r>
            <a:endParaRPr lang="x-none"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7745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199" y="1485900"/>
            <a:ext cx="10822745" cy="4904349"/>
          </a:xfrm>
        </p:spPr>
        <p:txBody>
          <a:bodyPr>
            <a:normAutofit/>
          </a:bodyPr>
          <a:lstStyle/>
          <a:p>
            <a:pPr indent="0" algn="just">
              <a:lnSpc>
                <a:spcPct val="116000"/>
              </a:lnSpc>
              <a:buNone/>
            </a:pPr>
            <a:r>
              <a:rPr lang="kk-KZ" sz="2800" dirty="0">
                <a:latin typeface="Times New Roman" panose="02020603050405020304" pitchFamily="18" charset="0"/>
                <a:ea typeface="Times New Roman" panose="02020603050405020304" pitchFamily="18" charset="0"/>
              </a:rPr>
              <a:t>Тірі ағзаның тұтас жүйе ретінде жұмыс істеу мәселесін алғашқылардың бірі болып француз физиологы </a:t>
            </a:r>
            <a:r>
              <a:rPr lang="kk-KZ" sz="2800" dirty="0">
                <a:solidFill>
                  <a:srgbClr val="FF0000"/>
                </a:solidFill>
                <a:latin typeface="Times New Roman" panose="02020603050405020304" pitchFamily="18" charset="0"/>
                <a:ea typeface="Times New Roman" panose="02020603050405020304" pitchFamily="18" charset="0"/>
              </a:rPr>
              <a:t>К. Бернар </a:t>
            </a:r>
            <a:r>
              <a:rPr lang="kk-KZ" sz="2800" dirty="0">
                <a:latin typeface="Times New Roman" panose="02020603050405020304" pitchFamily="18" charset="0"/>
                <a:ea typeface="Times New Roman" panose="02020603050405020304" pitchFamily="18" charset="0"/>
              </a:rPr>
              <a:t>зерттеді. Ол кез-келген тірі ағзаның, оның ішінде адамның да ағзасы өмір сүреді, өйткені </a:t>
            </a:r>
            <a:r>
              <a:rPr lang="kk-KZ" sz="2800" b="1" dirty="0">
                <a:solidFill>
                  <a:srgbClr val="FF0000"/>
                </a:solidFill>
                <a:latin typeface="Times New Roman" panose="02020603050405020304" pitchFamily="18" charset="0"/>
                <a:ea typeface="Times New Roman" panose="02020603050405020304" pitchFamily="18" charset="0"/>
              </a:rPr>
              <a:t>ол өзінің өмір сүруіне ыңғайлы ағзаның ішкі ортасының параметрлерін үнемі сақтау мүмкіндігіне ие, және де бұл өз кезегінде ағзадағы барлық жүйелер мен үдерістер тепе-теңдік жағдайында</a:t>
            </a:r>
            <a:r>
              <a:rPr lang="kk-KZ" sz="2800" dirty="0">
                <a:latin typeface="Times New Roman" panose="02020603050405020304" pitchFamily="18" charset="0"/>
                <a:ea typeface="Times New Roman" panose="02020603050405020304" pitchFamily="18" charset="0"/>
              </a:rPr>
              <a:t> болғандықтан болады деген гипотезаны алға тартты. </a:t>
            </a:r>
            <a:r>
              <a:rPr lang="kk-KZ" sz="2800" b="1" dirty="0">
                <a:solidFill>
                  <a:srgbClr val="92D050"/>
                </a:solidFill>
                <a:latin typeface="Times New Roman" panose="02020603050405020304" pitchFamily="18" charset="0"/>
                <a:ea typeface="Times New Roman" panose="02020603050405020304" pitchFamily="18" charset="0"/>
              </a:rPr>
              <a:t>Бұл тепе-теңдік сақталғанша, ағза өмір сүреді және әрекет етеді. </a:t>
            </a:r>
            <a:endParaRPr lang="x-none" sz="2800" b="1" dirty="0">
              <a:solidFill>
                <a:srgbClr val="92D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50468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200" y="1030514"/>
            <a:ext cx="7324300" cy="5359735"/>
          </a:xfrm>
        </p:spPr>
        <p:txBody>
          <a:bodyPr>
            <a:normAutofit fontScale="77500" lnSpcReduction="20000"/>
          </a:bodyPr>
          <a:lstStyle/>
          <a:p>
            <a:pPr indent="0" algn="just">
              <a:lnSpc>
                <a:spcPct val="116000"/>
              </a:lnSpc>
              <a:buNone/>
            </a:pPr>
            <a:r>
              <a:rPr lang="kk-KZ" sz="2300" dirty="0"/>
              <a:t>Кейінірек Бернардың ағзаның ішкі ортасының тұрақтылығы туралы пікірін американдық физиолог У. Кэннон қолдады және дамытты, ол бұл қасиетті </a:t>
            </a:r>
            <a:r>
              <a:rPr lang="kk-KZ" sz="2300" b="1" i="1" dirty="0">
                <a:solidFill>
                  <a:srgbClr val="92D050"/>
                </a:solidFill>
              </a:rPr>
              <a:t>гомеостаз</a:t>
            </a:r>
            <a:r>
              <a:rPr lang="kk-KZ" sz="2300" b="1" dirty="0"/>
              <a:t> </a:t>
            </a:r>
            <a:r>
              <a:rPr lang="kk-KZ" sz="2300" dirty="0"/>
              <a:t>деп атады. </a:t>
            </a:r>
            <a:endParaRPr lang="kk-KZ" sz="2300" dirty="0" smtClean="0"/>
          </a:p>
          <a:p>
            <a:pPr indent="0" algn="just">
              <a:lnSpc>
                <a:spcPct val="116000"/>
              </a:lnSpc>
              <a:buNone/>
            </a:pPr>
            <a:r>
              <a:rPr lang="kk-KZ" sz="2300" dirty="0" smtClean="0"/>
              <a:t>Гомеостаз </a:t>
            </a:r>
            <a:r>
              <a:rPr lang="kk-KZ" sz="2300" dirty="0"/>
              <a:t>- бұл тепе-теңдікті бұзатын ішкі және сыртқы факторларға қарсы тұру арқылы сақталатын жүйенің қозғалмалы тепе-теңдік күйі. </a:t>
            </a:r>
            <a:r>
              <a:rPr lang="kk-KZ" sz="2300" b="1" dirty="0"/>
              <a:t>Гомеостаз</a:t>
            </a:r>
            <a:r>
              <a:rPr lang="kk-KZ" sz="2300" dirty="0"/>
              <a:t> туралы ілімнің басты сәттерінің бірі - кез-келген жүйе өзінің тұрақтылығын сақтауға тырысады. Егер де ағзаның үдерістері мен жүйелерінің тепе-теңдігін бұзса, онда ішкі ортаның параметрлері бұзылады, тірі ағза сырқаттана бастайды. Егер де  ішкі ортаның тепе-теңдігін сақтау үшін қажетті алдыңғы параметрлерге қол жеткізу мүмкін болмаса, онда ағза басқа, өзгертілген параметрлермен тепе-теңдікке қол жеткізуге тырысуы мүмкін. Бұл жағдайда ағзаның жалпы күйі қалыптыдан өзгеше болуы мүмкін. Мұндай тепе-теңдіктің көрінісі жиі созылмалы сырқат болып табылады. Сондықтан ішкі тепе-теңдікке қол жеткізуге тырысатын тірі ағза бір уақытта ол орналасқан орта жағдайларына бейімделуі керек. Дәл осы құбылыс «бейімделу» ұғымының мазмұнын анықтайды.</a:t>
            </a:r>
          </a:p>
          <a:p>
            <a:pPr indent="0" algn="just">
              <a:lnSpc>
                <a:spcPct val="116000"/>
              </a:lnSpc>
              <a:buNone/>
            </a:pPr>
            <a:endParaRPr lang="x-none" dirty="0">
              <a:effectLst/>
              <a:latin typeface="Times New Roman" panose="02020603050405020304" pitchFamily="18" charset="0"/>
              <a:ea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3500" y="1990763"/>
            <a:ext cx="3425588" cy="3439236"/>
          </a:xfrm>
          <a:prstGeom prst="rect">
            <a:avLst/>
          </a:prstGeom>
        </p:spPr>
      </p:pic>
    </p:spTree>
    <p:extLst>
      <p:ext uri="{BB962C8B-B14F-4D97-AF65-F5344CB8AC3E}">
        <p14:creationId xmlns:p14="http://schemas.microsoft.com/office/powerpoint/2010/main" val="3730719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199" y="1030514"/>
            <a:ext cx="10822745" cy="5359735"/>
          </a:xfrm>
        </p:spPr>
        <p:txBody>
          <a:bodyPr>
            <a:normAutofit/>
          </a:bodyPr>
          <a:lstStyle/>
          <a:p>
            <a:pPr indent="0" algn="just">
              <a:lnSpc>
                <a:spcPct val="116000"/>
              </a:lnSpc>
              <a:buNone/>
            </a:pPr>
            <a:r>
              <a:rPr lang="kk-KZ" sz="2400" dirty="0"/>
              <a:t>Бейімделу туралы қазіргі заманғы пікір И.П. Павловтың, И.М. Сеченовтың,                           П.К. Анохиннің, Г. Сельенің және т.б. жұмыстарына негізделген. Бейімделу құбылысының көптеген анықтамаларының болуына қарамастан, оның бірнеше негізгі көріністері объективті түрде бар, олар бейімделу дегеніміз, біріншіден, ағзаның қасиеті, екіншіден, орта мен ағза арасындағы бір мезгілде тепе-теңдікке қол жеткізу мәні болып табылатын ортаның өзгеру жағдайларына ыңғайлану үдерісі, үшіншіден, «адам-орта» жүйесіндегі өзара әрекеттесудің нәтижесі, төртіншіден,  ағза ұмтылатын мақсат</a:t>
            </a:r>
            <a:r>
              <a:rPr lang="kk-KZ" sz="2400" dirty="0" smtClean="0"/>
              <a:t>.</a:t>
            </a:r>
          </a:p>
          <a:p>
            <a:pPr indent="0" algn="just">
              <a:lnSpc>
                <a:spcPct val="116000"/>
              </a:lnSpc>
              <a:buNone/>
            </a:pPr>
            <a:r>
              <a:rPr lang="kk-KZ" b="1" u="sng" dirty="0"/>
              <a:t>А</a:t>
            </a:r>
            <a:r>
              <a:rPr lang="kk-KZ" b="1" u="sng" dirty="0" smtClean="0"/>
              <a:t>дам </a:t>
            </a:r>
            <a:r>
              <a:rPr lang="kk-KZ" b="1" u="sng" dirty="0"/>
              <a:t>- бұл тірі ағза ғана емес, ең алдымен биосоциалдық жүйе және әлеуметтік макрожүйенің элементі. Сондықтан, адамның бейімделу мәселелерін қарастырған кезде үш функционалдық деңгейді ажырату қабылданған: физиологиялық, психологиялық және әлеуметтік, </a:t>
            </a:r>
            <a:endParaRPr lang="x-none" b="1" u="sn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6277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err="1" smtClean="0"/>
              <a:t>Бейімделу</a:t>
            </a:r>
            <a:r>
              <a:rPr lang="ru-RU" dirty="0"/>
              <a:t/>
            </a:r>
            <a:br>
              <a:rPr lang="ru-RU" dirty="0"/>
            </a:br>
            <a:endParaRPr lang="ru-RU" dirty="0"/>
          </a:p>
        </p:txBody>
      </p:sp>
      <p:sp>
        <p:nvSpPr>
          <p:cNvPr id="2" name="Прямоугольник 1"/>
          <p:cNvSpPr/>
          <p:nvPr/>
        </p:nvSpPr>
        <p:spPr>
          <a:xfrm>
            <a:off x="1047906" y="1412776"/>
            <a:ext cx="10328679" cy="193899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kk-KZ" sz="2400" dirty="0"/>
              <a:t>Бейімделу кез-келген тірі ағзаның қасиеті болғандықтан, бұл қасиет адамға да тән. Алайда, адам - бұл тірі ағза ғана емес, ең алдымен биосоциалдық жүйе және әлеуметтік макрожүйенің элементі. Сондықтан, адамның бейімделу мәселелерін қарастырған кезде </a:t>
            </a:r>
            <a:r>
              <a:rPr lang="kk-KZ" sz="2400" b="1" dirty="0">
                <a:solidFill>
                  <a:srgbClr val="FF0000"/>
                </a:solidFill>
              </a:rPr>
              <a:t>үш функционалдық деңгейді </a:t>
            </a:r>
            <a:r>
              <a:rPr lang="kk-KZ" sz="2400" dirty="0"/>
              <a:t>ажырату қабылданған: </a:t>
            </a:r>
            <a:endParaRPr lang="ru-RU" sz="2400" dirty="0"/>
          </a:p>
        </p:txBody>
      </p:sp>
      <p:graphicFrame>
        <p:nvGraphicFramePr>
          <p:cNvPr id="3" name="Схема 2"/>
          <p:cNvGraphicFramePr/>
          <p:nvPr>
            <p:extLst>
              <p:ext uri="{D42A27DB-BD31-4B8C-83A1-F6EECF244321}">
                <p14:modId xmlns:p14="http://schemas.microsoft.com/office/powerpoint/2010/main" val="2111326119"/>
              </p:ext>
            </p:extLst>
          </p:nvPr>
        </p:nvGraphicFramePr>
        <p:xfrm>
          <a:off x="2282869" y="3351768"/>
          <a:ext cx="7200800" cy="2730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7451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200" y="1030514"/>
            <a:ext cx="5331726" cy="5359735"/>
          </a:xfrm>
        </p:spPr>
        <p:txBody>
          <a:bodyPr>
            <a:normAutofit/>
          </a:bodyPr>
          <a:lstStyle/>
          <a:p>
            <a:pPr indent="0" algn="just">
              <a:lnSpc>
                <a:spcPct val="116000"/>
              </a:lnSpc>
              <a:buNone/>
            </a:pPr>
            <a:endParaRPr lang="kk-KZ" sz="2800" dirty="0" smtClean="0"/>
          </a:p>
          <a:p>
            <a:pPr marL="0" indent="0" algn="just">
              <a:buNone/>
            </a:pPr>
            <a:r>
              <a:rPr lang="kk-KZ" sz="2800" b="1" dirty="0"/>
              <a:t>Физиологиялық бейімделулер </a:t>
            </a:r>
            <a:r>
              <a:rPr lang="kk-KZ" sz="2800" dirty="0"/>
              <a:t>– организмдердің </a:t>
            </a:r>
            <a:r>
              <a:rPr lang="kk-KZ" sz="2800" dirty="0">
                <a:solidFill>
                  <a:srgbClr val="FF0000"/>
                </a:solidFill>
              </a:rPr>
              <a:t>белгілі бір мекендейтін ортада тіршілік етуіне көмектесетін тіршілік процестеріндегі бейімделулер</a:t>
            </a:r>
            <a:r>
              <a:rPr lang="kk-KZ" sz="2800" dirty="0" smtClean="0">
                <a:solidFill>
                  <a:srgbClr val="FF0000"/>
                </a:solidFill>
              </a:rPr>
              <a:t>. </a:t>
            </a:r>
            <a:r>
              <a:rPr lang="ru-RU" sz="2800" dirty="0" err="1"/>
              <a:t>Егер</a:t>
            </a:r>
            <a:r>
              <a:rPr lang="ru-RU" sz="2800" dirty="0"/>
              <a:t> </a:t>
            </a:r>
            <a:r>
              <a:rPr lang="ru-RU" sz="2800" dirty="0" err="1"/>
              <a:t>ағза</a:t>
            </a:r>
            <a:r>
              <a:rPr lang="ru-RU" sz="2800" dirty="0"/>
              <a:t> </a:t>
            </a:r>
            <a:r>
              <a:rPr lang="ru-RU" sz="2800" dirty="0" err="1"/>
              <a:t>өзіне</a:t>
            </a:r>
            <a:r>
              <a:rPr lang="ru-RU" sz="2800" dirty="0"/>
              <a:t> </a:t>
            </a:r>
            <a:r>
              <a:rPr lang="ru-RU" sz="2800" dirty="0" err="1"/>
              <a:t>тән</a:t>
            </a:r>
            <a:r>
              <a:rPr lang="ru-RU" sz="2800" dirty="0"/>
              <a:t> </a:t>
            </a:r>
            <a:r>
              <a:rPr lang="ru-RU" sz="2800" dirty="0" err="1"/>
              <a:t>емес</a:t>
            </a:r>
            <a:r>
              <a:rPr lang="ru-RU" sz="2800" dirty="0"/>
              <a:t> </a:t>
            </a:r>
            <a:r>
              <a:rPr lang="ru-RU" sz="2800" dirty="0" err="1"/>
              <a:t>ортаға</a:t>
            </a:r>
            <a:r>
              <a:rPr lang="ru-RU" sz="2800" dirty="0"/>
              <a:t> </a:t>
            </a:r>
            <a:r>
              <a:rPr lang="ru-RU" sz="2800" dirty="0" err="1"/>
              <a:t>түссе</a:t>
            </a:r>
            <a:r>
              <a:rPr lang="ru-RU" sz="2800" dirty="0"/>
              <a:t> </a:t>
            </a:r>
            <a:r>
              <a:rPr lang="ru-RU" sz="2800" dirty="0" err="1"/>
              <a:t>немесе</a:t>
            </a:r>
            <a:r>
              <a:rPr lang="ru-RU" sz="2800" dirty="0"/>
              <a:t> </a:t>
            </a:r>
            <a:r>
              <a:rPr lang="ru-RU" sz="2800" dirty="0" err="1"/>
              <a:t>таныс</a:t>
            </a:r>
            <a:r>
              <a:rPr lang="ru-RU" sz="2800" dirty="0"/>
              <a:t> орта </a:t>
            </a:r>
            <a:r>
              <a:rPr lang="ru-RU" sz="2800" dirty="0" err="1"/>
              <a:t>күрт</a:t>
            </a:r>
            <a:r>
              <a:rPr lang="ru-RU" sz="2800" dirty="0"/>
              <a:t> </a:t>
            </a:r>
            <a:r>
              <a:rPr lang="ru-RU" sz="2800" dirty="0" err="1"/>
              <a:t>өзгерсе</a:t>
            </a:r>
            <a:r>
              <a:rPr lang="ru-RU" sz="2800" dirty="0"/>
              <a:t>, </a:t>
            </a:r>
            <a:r>
              <a:rPr lang="ru-RU" sz="2800" dirty="0" err="1"/>
              <a:t>онда</a:t>
            </a:r>
            <a:r>
              <a:rPr lang="ru-RU" sz="2800" dirty="0"/>
              <a:t> </a:t>
            </a:r>
            <a:r>
              <a:rPr lang="ru-RU" sz="2800" dirty="0" err="1"/>
              <a:t>бұл</a:t>
            </a:r>
            <a:r>
              <a:rPr lang="ru-RU" sz="2800" dirty="0"/>
              <a:t> </a:t>
            </a:r>
            <a:r>
              <a:rPr lang="ru-RU" sz="2800" dirty="0" err="1"/>
              <a:t>бейімделулер</a:t>
            </a:r>
            <a:r>
              <a:rPr lang="ru-RU" sz="2800" dirty="0"/>
              <a:t> </a:t>
            </a:r>
            <a:r>
              <a:rPr lang="ru-RU" sz="2800" dirty="0" err="1"/>
              <a:t>қажетсіз</a:t>
            </a:r>
            <a:r>
              <a:rPr lang="ru-RU" sz="2800" dirty="0"/>
              <a:t> </a:t>
            </a:r>
            <a:r>
              <a:rPr lang="ru-RU" sz="2800" dirty="0" err="1"/>
              <a:t>болып</a:t>
            </a:r>
            <a:r>
              <a:rPr lang="ru-RU" sz="2800" dirty="0"/>
              <a:t>, </a:t>
            </a:r>
            <a:r>
              <a:rPr lang="ru-RU" sz="2800" dirty="0" err="1"/>
              <a:t>өмір</a:t>
            </a:r>
            <a:r>
              <a:rPr lang="ru-RU" sz="2800" dirty="0"/>
              <a:t> </a:t>
            </a:r>
            <a:r>
              <a:rPr lang="ru-RU" sz="2800" dirty="0" err="1"/>
              <a:t>сүруге</a:t>
            </a:r>
            <a:r>
              <a:rPr lang="ru-RU" sz="2800" dirty="0"/>
              <a:t> </a:t>
            </a:r>
            <a:r>
              <a:rPr lang="ru-RU" sz="2800" dirty="0" err="1"/>
              <a:t>көмектесе</a:t>
            </a:r>
            <a:r>
              <a:rPr lang="ru-RU" sz="2800" dirty="0"/>
              <a:t> </a:t>
            </a:r>
            <a:r>
              <a:rPr lang="ru-RU" sz="2800" dirty="0" err="1"/>
              <a:t>алмайды</a:t>
            </a:r>
            <a:r>
              <a:rPr lang="ru-RU" sz="2800" dirty="0"/>
              <a:t>.</a:t>
            </a:r>
            <a:endParaRPr lang="kk-KZ" sz="28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1565" y="1856453"/>
            <a:ext cx="5005977" cy="3707855"/>
          </a:xfrm>
          <a:prstGeom prst="rect">
            <a:avLst/>
          </a:prstGeom>
        </p:spPr>
      </p:pic>
    </p:spTree>
    <p:extLst>
      <p:ext uri="{BB962C8B-B14F-4D97-AF65-F5344CB8AC3E}">
        <p14:creationId xmlns:p14="http://schemas.microsoft.com/office/powerpoint/2010/main" val="1744104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199" y="1030514"/>
            <a:ext cx="6205183" cy="5359735"/>
          </a:xfrm>
        </p:spPr>
        <p:txBody>
          <a:bodyPr>
            <a:normAutofit fontScale="92500" lnSpcReduction="10000"/>
          </a:bodyPr>
          <a:lstStyle/>
          <a:p>
            <a:pPr indent="0" algn="just">
              <a:lnSpc>
                <a:spcPct val="116000"/>
              </a:lnSpc>
              <a:buNone/>
            </a:pPr>
            <a:endParaRPr lang="kk-KZ" sz="2800" dirty="0" smtClean="0"/>
          </a:p>
          <a:p>
            <a:pPr marL="0" indent="0" algn="just">
              <a:buNone/>
            </a:pPr>
            <a:r>
              <a:rPr lang="ru-RU" sz="2800" dirty="0" err="1"/>
              <a:t>Психологиялық</a:t>
            </a:r>
            <a:r>
              <a:rPr lang="ru-RU" sz="2800" dirty="0"/>
              <a:t> </a:t>
            </a:r>
            <a:r>
              <a:rPr lang="ru-RU" sz="2800" dirty="0" err="1"/>
              <a:t>бейімделу</a:t>
            </a:r>
            <a:r>
              <a:rPr lang="ru-RU" sz="2800" dirty="0"/>
              <a:t> – </a:t>
            </a:r>
            <a:r>
              <a:rPr lang="ru-RU" sz="2800" dirty="0" err="1"/>
              <a:t>адамның</a:t>
            </a:r>
            <a:r>
              <a:rPr lang="ru-RU" sz="2800" dirty="0"/>
              <a:t> </a:t>
            </a:r>
            <a:r>
              <a:rPr lang="ru-RU" sz="2800" dirty="0" err="1"/>
              <a:t>әлеуметтік</a:t>
            </a:r>
            <a:r>
              <a:rPr lang="ru-RU" sz="2800" dirty="0"/>
              <a:t>, </a:t>
            </a:r>
            <a:r>
              <a:rPr lang="ru-RU" sz="2800" dirty="0" err="1"/>
              <a:t>әлеуметтік-психологиялық</a:t>
            </a:r>
            <a:r>
              <a:rPr lang="ru-RU" sz="2800" dirty="0"/>
              <a:t> </a:t>
            </a:r>
            <a:r>
              <a:rPr lang="ru-RU" sz="2800" dirty="0" err="1"/>
              <a:t>және</a:t>
            </a:r>
            <a:r>
              <a:rPr lang="ru-RU" sz="2800" dirty="0"/>
              <a:t> </a:t>
            </a:r>
            <a:r>
              <a:rPr lang="ru-RU" sz="2800" dirty="0" err="1">
                <a:solidFill>
                  <a:srgbClr val="FF0000"/>
                </a:solidFill>
              </a:rPr>
              <a:t>кәсіби</a:t>
            </a:r>
            <a:r>
              <a:rPr lang="ru-RU" sz="2800" dirty="0">
                <a:solidFill>
                  <a:srgbClr val="FF0000"/>
                </a:solidFill>
              </a:rPr>
              <a:t> </a:t>
            </a:r>
            <a:r>
              <a:rPr lang="ru-RU" sz="2800" dirty="0" err="1">
                <a:solidFill>
                  <a:srgbClr val="FF0000"/>
                </a:solidFill>
              </a:rPr>
              <a:t>қарым-қатынастар</a:t>
            </a:r>
            <a:r>
              <a:rPr lang="ru-RU" sz="2800" dirty="0">
                <a:solidFill>
                  <a:srgbClr val="FF0000"/>
                </a:solidFill>
              </a:rPr>
              <a:t> </a:t>
            </a:r>
            <a:r>
              <a:rPr lang="ru-RU" sz="2800" dirty="0" err="1">
                <a:solidFill>
                  <a:srgbClr val="FF0000"/>
                </a:solidFill>
              </a:rPr>
              <a:t>жүйесіне</a:t>
            </a:r>
            <a:r>
              <a:rPr lang="ru-RU" sz="2800" dirty="0">
                <a:solidFill>
                  <a:srgbClr val="FF0000"/>
                </a:solidFill>
              </a:rPr>
              <a:t> </a:t>
            </a:r>
            <a:r>
              <a:rPr lang="ru-RU" sz="2800" dirty="0" err="1"/>
              <a:t>психологиялық</a:t>
            </a:r>
            <a:r>
              <a:rPr lang="ru-RU" sz="2800" dirty="0"/>
              <a:t> </a:t>
            </a:r>
            <a:r>
              <a:rPr lang="ru-RU" sz="2800" dirty="0" err="1"/>
              <a:t>ену</a:t>
            </a:r>
            <a:r>
              <a:rPr lang="ru-RU" sz="2800" dirty="0"/>
              <a:t> </a:t>
            </a:r>
            <a:r>
              <a:rPr lang="ru-RU" sz="2800" dirty="0" err="1"/>
              <a:t>процесі</a:t>
            </a:r>
            <a:r>
              <a:rPr lang="ru-RU" sz="2800" dirty="0"/>
              <a:t> </a:t>
            </a:r>
            <a:r>
              <a:rPr lang="ru-RU" sz="2800" dirty="0" err="1"/>
              <a:t>және</a:t>
            </a:r>
            <a:r>
              <a:rPr lang="ru-RU" sz="2800" dirty="0"/>
              <a:t> </a:t>
            </a:r>
            <a:r>
              <a:rPr lang="ru-RU" sz="2800" dirty="0" err="1"/>
              <a:t>сәйкес</a:t>
            </a:r>
            <a:r>
              <a:rPr lang="ru-RU" sz="2800" dirty="0"/>
              <a:t> </a:t>
            </a:r>
            <a:r>
              <a:rPr lang="ru-RU" sz="2800" dirty="0" err="1">
                <a:solidFill>
                  <a:srgbClr val="FF0000"/>
                </a:solidFill>
              </a:rPr>
              <a:t>рөлдік</a:t>
            </a:r>
            <a:r>
              <a:rPr lang="ru-RU" sz="2800" dirty="0">
                <a:solidFill>
                  <a:srgbClr val="FF0000"/>
                </a:solidFill>
              </a:rPr>
              <a:t> </a:t>
            </a:r>
            <a:r>
              <a:rPr lang="ru-RU" sz="2800" dirty="0" err="1">
                <a:solidFill>
                  <a:srgbClr val="FF0000"/>
                </a:solidFill>
              </a:rPr>
              <a:t>функцияларды</a:t>
            </a:r>
            <a:r>
              <a:rPr lang="ru-RU" sz="2800" dirty="0">
                <a:solidFill>
                  <a:srgbClr val="FF0000"/>
                </a:solidFill>
              </a:rPr>
              <a:t> </a:t>
            </a:r>
            <a:r>
              <a:rPr lang="ru-RU" sz="2800" dirty="0" err="1">
                <a:solidFill>
                  <a:srgbClr val="FF0000"/>
                </a:solidFill>
              </a:rPr>
              <a:t>жаңғырту</a:t>
            </a:r>
            <a:r>
              <a:rPr lang="ru-RU" sz="2800" dirty="0">
                <a:solidFill>
                  <a:srgbClr val="FF0000"/>
                </a:solidFill>
              </a:rPr>
              <a:t> </a:t>
            </a:r>
            <a:r>
              <a:rPr lang="ru-RU" sz="2800" dirty="0" err="1">
                <a:solidFill>
                  <a:srgbClr val="FF0000"/>
                </a:solidFill>
              </a:rPr>
              <a:t>арқылы</a:t>
            </a:r>
            <a:r>
              <a:rPr lang="ru-RU" sz="2800" dirty="0">
                <a:solidFill>
                  <a:srgbClr val="FF0000"/>
                </a:solidFill>
              </a:rPr>
              <a:t> </a:t>
            </a:r>
            <a:r>
              <a:rPr lang="ru-RU" sz="2800" dirty="0" err="1">
                <a:solidFill>
                  <a:srgbClr val="FF0000"/>
                </a:solidFill>
              </a:rPr>
              <a:t>олардың</a:t>
            </a:r>
            <a:r>
              <a:rPr lang="ru-RU" sz="2800" dirty="0">
                <a:solidFill>
                  <a:srgbClr val="FF0000"/>
                </a:solidFill>
              </a:rPr>
              <a:t> </a:t>
            </a:r>
            <a:r>
              <a:rPr lang="ru-RU" sz="2800" dirty="0" err="1">
                <a:solidFill>
                  <a:srgbClr val="FF0000"/>
                </a:solidFill>
              </a:rPr>
              <a:t>бір-бірімен</a:t>
            </a:r>
            <a:r>
              <a:rPr lang="ru-RU" sz="2800" dirty="0">
                <a:solidFill>
                  <a:srgbClr val="FF0000"/>
                </a:solidFill>
              </a:rPr>
              <a:t> </a:t>
            </a:r>
            <a:r>
              <a:rPr lang="ru-RU" sz="2800" dirty="0" err="1">
                <a:solidFill>
                  <a:srgbClr val="FF0000"/>
                </a:solidFill>
              </a:rPr>
              <a:t>өзара</a:t>
            </a:r>
            <a:r>
              <a:rPr lang="ru-RU" sz="2800" dirty="0">
                <a:solidFill>
                  <a:srgbClr val="FF0000"/>
                </a:solidFill>
              </a:rPr>
              <a:t> </a:t>
            </a:r>
            <a:r>
              <a:rPr lang="ru-RU" sz="2800" dirty="0" err="1">
                <a:solidFill>
                  <a:srgbClr val="FF0000"/>
                </a:solidFill>
              </a:rPr>
              <a:t>әрекеттесуі</a:t>
            </a:r>
            <a:r>
              <a:rPr lang="ru-RU" sz="2800" dirty="0" smtClean="0"/>
              <a:t>. </a:t>
            </a:r>
            <a:r>
              <a:rPr lang="ru-RU" sz="2800" dirty="0" err="1"/>
              <a:t>Психологиялық</a:t>
            </a:r>
            <a:r>
              <a:rPr lang="ru-RU" sz="2800" dirty="0"/>
              <a:t> </a:t>
            </a:r>
            <a:r>
              <a:rPr lang="ru-RU" sz="2800" dirty="0" err="1"/>
              <a:t>бейімделу</a:t>
            </a:r>
            <a:r>
              <a:rPr lang="ru-RU" sz="2800" dirty="0"/>
              <a:t> </a:t>
            </a:r>
            <a:r>
              <a:rPr lang="ru-RU" sz="2800" dirty="0" err="1"/>
              <a:t>әлеуметтік</a:t>
            </a:r>
            <a:r>
              <a:rPr lang="ru-RU" sz="2800" dirty="0"/>
              <a:t> </a:t>
            </a:r>
            <a:r>
              <a:rPr lang="ru-RU" sz="2800" dirty="0" err="1"/>
              <a:t>топтың</a:t>
            </a:r>
            <a:r>
              <a:rPr lang="ru-RU" sz="2800" dirty="0"/>
              <a:t> </a:t>
            </a:r>
            <a:r>
              <a:rPr lang="ru-RU" sz="2800" dirty="0" err="1"/>
              <a:t>дәстүрлері</a:t>
            </a:r>
            <a:r>
              <a:rPr lang="ru-RU" sz="2800" dirty="0"/>
              <a:t> мен </a:t>
            </a:r>
            <a:r>
              <a:rPr lang="ru-RU" sz="2800" dirty="0" err="1"/>
              <a:t>мұнда</a:t>
            </a:r>
            <a:r>
              <a:rPr lang="ru-RU" sz="2800" dirty="0"/>
              <a:t> </a:t>
            </a:r>
            <a:r>
              <a:rPr lang="ru-RU" sz="2800" dirty="0" err="1"/>
              <a:t>қабылданған</a:t>
            </a:r>
            <a:r>
              <a:rPr lang="ru-RU" sz="2800" dirty="0"/>
              <a:t> </a:t>
            </a:r>
            <a:r>
              <a:rPr lang="ru-RU" sz="2800" dirty="0" err="1"/>
              <a:t>құндылықтарды</a:t>
            </a:r>
            <a:r>
              <a:rPr lang="ru-RU" sz="2800" dirty="0"/>
              <a:t> </a:t>
            </a:r>
            <a:r>
              <a:rPr lang="ru-RU" sz="2800" dirty="0" err="1"/>
              <a:t>ассимиляциялауды</a:t>
            </a:r>
            <a:r>
              <a:rPr lang="ru-RU" sz="2800" dirty="0"/>
              <a:t> </a:t>
            </a:r>
            <a:r>
              <a:rPr lang="ru-RU" sz="2800" dirty="0" err="1"/>
              <a:t>білдіреді</a:t>
            </a:r>
            <a:r>
              <a:rPr lang="ru-RU" sz="2800" dirty="0"/>
              <a:t>. </a:t>
            </a:r>
            <a:r>
              <a:rPr lang="ru-RU" sz="2800" dirty="0" err="1"/>
              <a:t>Ол</a:t>
            </a:r>
            <a:r>
              <a:rPr lang="ru-RU" sz="2800" dirty="0"/>
              <a:t> </a:t>
            </a:r>
            <a:r>
              <a:rPr lang="ru-RU" sz="2800" dirty="0" err="1"/>
              <a:t>барлық</a:t>
            </a:r>
            <a:r>
              <a:rPr lang="ru-RU" sz="2800" dirty="0"/>
              <a:t> </a:t>
            </a:r>
            <a:r>
              <a:rPr lang="ru-RU" sz="2800" dirty="0" err="1"/>
              <a:t>жерде</a:t>
            </a:r>
            <a:r>
              <a:rPr lang="ru-RU" sz="2800" dirty="0"/>
              <a:t> </a:t>
            </a:r>
            <a:r>
              <a:rPr lang="ru-RU" sz="2800" dirty="0" err="1"/>
              <a:t>кездеседі</a:t>
            </a:r>
            <a:r>
              <a:rPr lang="ru-RU" sz="2800" dirty="0"/>
              <a:t>. </a:t>
            </a:r>
            <a:r>
              <a:rPr lang="ru-RU" sz="2800" dirty="0" err="1"/>
              <a:t>Балабақшадағы</a:t>
            </a:r>
            <a:r>
              <a:rPr lang="ru-RU" sz="2800" dirty="0"/>
              <a:t>, </a:t>
            </a:r>
            <a:r>
              <a:rPr lang="ru-RU" sz="2800" dirty="0" err="1"/>
              <a:t>мектептегі</a:t>
            </a:r>
            <a:r>
              <a:rPr lang="ru-RU" sz="2800" dirty="0"/>
              <a:t>, </a:t>
            </a:r>
            <a:r>
              <a:rPr lang="ru-RU" sz="2800" dirty="0" err="1"/>
              <a:t>жұмыстағы</a:t>
            </a:r>
            <a:r>
              <a:rPr lang="ru-RU" sz="2800" dirty="0"/>
              <a:t>, </a:t>
            </a:r>
            <a:r>
              <a:rPr lang="ru-RU" sz="2800" dirty="0" err="1"/>
              <a:t>бейтаныс</a:t>
            </a:r>
            <a:r>
              <a:rPr lang="ru-RU" sz="2800" dirty="0"/>
              <a:t> </a:t>
            </a:r>
            <a:r>
              <a:rPr lang="ru-RU" sz="2800" dirty="0" err="1"/>
              <a:t>компаниядағы</a:t>
            </a:r>
            <a:r>
              <a:rPr lang="ru-RU" sz="2800" dirty="0"/>
              <a:t> </a:t>
            </a:r>
            <a:r>
              <a:rPr lang="ru-RU" sz="2800" dirty="0" err="1"/>
              <a:t>жағдайға</a:t>
            </a:r>
            <a:r>
              <a:rPr lang="ru-RU" sz="2800" dirty="0"/>
              <a:t> </a:t>
            </a:r>
            <a:r>
              <a:rPr lang="ru-RU" sz="2800" dirty="0" err="1"/>
              <a:t>бейімделуіміз</a:t>
            </a:r>
            <a:r>
              <a:rPr lang="ru-RU" sz="2800" dirty="0"/>
              <a:t> </a:t>
            </a:r>
            <a:r>
              <a:rPr lang="ru-RU" sz="2800" dirty="0" err="1"/>
              <a:t>керек</a:t>
            </a:r>
            <a:r>
              <a:rPr lang="ru-RU" sz="2800" dirty="0" smtClean="0"/>
              <a:t>. </a:t>
            </a:r>
            <a:endParaRPr lang="kk-KZ" sz="28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643" y="1828800"/>
            <a:ext cx="4499626" cy="3548039"/>
          </a:xfrm>
          <a:prstGeom prst="rect">
            <a:avLst/>
          </a:prstGeom>
        </p:spPr>
      </p:pic>
    </p:spTree>
    <p:extLst>
      <p:ext uri="{BB962C8B-B14F-4D97-AF65-F5344CB8AC3E}">
        <p14:creationId xmlns:p14="http://schemas.microsoft.com/office/powerpoint/2010/main" val="2055689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200" y="1030514"/>
            <a:ext cx="7146878" cy="5359735"/>
          </a:xfrm>
        </p:spPr>
        <p:txBody>
          <a:bodyPr>
            <a:normAutofit fontScale="85000" lnSpcReduction="10000"/>
          </a:bodyPr>
          <a:lstStyle/>
          <a:p>
            <a:pPr indent="0" algn="just">
              <a:lnSpc>
                <a:spcPct val="116000"/>
              </a:lnSpc>
              <a:buNone/>
            </a:pPr>
            <a:endParaRPr lang="kk-KZ" sz="2800" dirty="0" smtClean="0"/>
          </a:p>
          <a:p>
            <a:pPr algn="just"/>
            <a:r>
              <a:rPr lang="ru-RU" sz="2800" dirty="0" err="1">
                <a:solidFill>
                  <a:srgbClr val="FF0000"/>
                </a:solidFill>
              </a:rPr>
              <a:t>Әлеуметтік</a:t>
            </a:r>
            <a:r>
              <a:rPr lang="ru-RU" sz="2800" dirty="0">
                <a:solidFill>
                  <a:srgbClr val="FF0000"/>
                </a:solidFill>
              </a:rPr>
              <a:t> </a:t>
            </a:r>
            <a:r>
              <a:rPr lang="ru-RU" sz="2800" dirty="0" err="1">
                <a:solidFill>
                  <a:srgbClr val="FF0000"/>
                </a:solidFill>
              </a:rPr>
              <a:t>бейімделу</a:t>
            </a:r>
            <a:r>
              <a:rPr lang="ru-RU" sz="2800" dirty="0">
                <a:solidFill>
                  <a:srgbClr val="FF0000"/>
                </a:solidFill>
              </a:rPr>
              <a:t> </a:t>
            </a:r>
            <a:r>
              <a:rPr lang="ru-RU" sz="2800" dirty="0"/>
              <a:t>– </a:t>
            </a:r>
            <a:r>
              <a:rPr lang="ru-RU" sz="2800" dirty="0" err="1">
                <a:solidFill>
                  <a:srgbClr val="FF0000"/>
                </a:solidFill>
              </a:rPr>
              <a:t>жеке</a:t>
            </a:r>
            <a:r>
              <a:rPr lang="ru-RU" sz="2800" dirty="0">
                <a:solidFill>
                  <a:srgbClr val="FF0000"/>
                </a:solidFill>
              </a:rPr>
              <a:t> </a:t>
            </a:r>
            <a:r>
              <a:rPr lang="ru-RU" sz="2800" dirty="0" err="1">
                <a:solidFill>
                  <a:srgbClr val="FF0000"/>
                </a:solidFill>
              </a:rPr>
              <a:t>тұлғаның</a:t>
            </a:r>
            <a:r>
              <a:rPr lang="ru-RU" sz="2800" dirty="0">
                <a:solidFill>
                  <a:srgbClr val="FF0000"/>
                </a:solidFill>
              </a:rPr>
              <a:t> </a:t>
            </a:r>
            <a:r>
              <a:rPr lang="ru-RU" sz="2800" dirty="0" err="1">
                <a:solidFill>
                  <a:srgbClr val="FF0000"/>
                </a:solidFill>
              </a:rPr>
              <a:t>әлеуметтік</a:t>
            </a:r>
            <a:r>
              <a:rPr lang="ru-RU" sz="2800" dirty="0">
                <a:solidFill>
                  <a:srgbClr val="FF0000"/>
                </a:solidFill>
              </a:rPr>
              <a:t> орта </a:t>
            </a:r>
            <a:r>
              <a:rPr lang="ru-RU" sz="2800" dirty="0" err="1">
                <a:solidFill>
                  <a:srgbClr val="FF0000"/>
                </a:solidFill>
              </a:rPr>
              <a:t>жағдайына</a:t>
            </a:r>
            <a:r>
              <a:rPr lang="ru-RU" sz="2800" dirty="0">
                <a:solidFill>
                  <a:srgbClr val="FF0000"/>
                </a:solidFill>
              </a:rPr>
              <a:t> </a:t>
            </a:r>
            <a:r>
              <a:rPr lang="ru-RU" sz="2800" dirty="0" err="1">
                <a:solidFill>
                  <a:srgbClr val="FF0000"/>
                </a:solidFill>
              </a:rPr>
              <a:t>белсенді</a:t>
            </a:r>
            <a:r>
              <a:rPr lang="ru-RU" sz="2800" dirty="0">
                <a:solidFill>
                  <a:srgbClr val="FF0000"/>
                </a:solidFill>
              </a:rPr>
              <a:t> </a:t>
            </a:r>
            <a:r>
              <a:rPr lang="ru-RU" sz="2800" dirty="0" err="1">
                <a:solidFill>
                  <a:srgbClr val="FF0000"/>
                </a:solidFill>
              </a:rPr>
              <a:t>бейімделу</a:t>
            </a:r>
            <a:r>
              <a:rPr lang="ru-RU" sz="2800" dirty="0">
                <a:solidFill>
                  <a:srgbClr val="FF0000"/>
                </a:solidFill>
              </a:rPr>
              <a:t> </a:t>
            </a:r>
            <a:r>
              <a:rPr lang="ru-RU" sz="2800" dirty="0" err="1">
                <a:solidFill>
                  <a:srgbClr val="FF0000"/>
                </a:solidFill>
              </a:rPr>
              <a:t>процесі</a:t>
            </a:r>
            <a:r>
              <a:rPr lang="ru-RU" sz="2800" dirty="0">
                <a:solidFill>
                  <a:srgbClr val="FF0000"/>
                </a:solidFill>
              </a:rPr>
              <a:t>; </a:t>
            </a:r>
            <a:r>
              <a:rPr lang="ru-RU" sz="2800" dirty="0" err="1"/>
              <a:t>тұлғаның</a:t>
            </a:r>
            <a:r>
              <a:rPr lang="ru-RU" sz="2800" dirty="0"/>
              <a:t> </a:t>
            </a:r>
            <a:r>
              <a:rPr lang="ru-RU" sz="2800" dirty="0" err="1"/>
              <a:t>әлеуметтік</a:t>
            </a:r>
            <a:r>
              <a:rPr lang="ru-RU" sz="2800" dirty="0"/>
              <a:t> </a:t>
            </a:r>
            <a:r>
              <a:rPr lang="ru-RU" sz="2800" dirty="0" err="1"/>
              <a:t>ортамен</a:t>
            </a:r>
            <a:r>
              <a:rPr lang="ru-RU" sz="2800" dirty="0"/>
              <a:t> </a:t>
            </a:r>
            <a:r>
              <a:rPr lang="ru-RU" sz="2800" dirty="0" err="1"/>
              <a:t>әрекеттесу</a:t>
            </a:r>
            <a:r>
              <a:rPr lang="ru-RU" sz="2800" dirty="0"/>
              <a:t> </a:t>
            </a:r>
            <a:r>
              <a:rPr lang="ru-RU" sz="2800" dirty="0" err="1"/>
              <a:t>түрі</a:t>
            </a:r>
            <a:r>
              <a:rPr lang="ru-RU" sz="2800" dirty="0" smtClean="0"/>
              <a:t>. </a:t>
            </a:r>
          </a:p>
          <a:p>
            <a:pPr algn="just"/>
            <a:r>
              <a:rPr lang="ru-RU" sz="2800" dirty="0" err="1" smtClean="0"/>
              <a:t>Әлеуметтік</a:t>
            </a:r>
            <a:r>
              <a:rPr lang="ru-RU" sz="2800" dirty="0" smtClean="0"/>
              <a:t> </a:t>
            </a:r>
            <a:r>
              <a:rPr lang="ru-RU" sz="2800" dirty="0" err="1"/>
              <a:t>бейімделу</a:t>
            </a:r>
            <a:r>
              <a:rPr lang="ru-RU" sz="2800" dirty="0"/>
              <a:t> - </a:t>
            </a:r>
            <a:r>
              <a:rPr lang="ru-RU" sz="2800" dirty="0" err="1"/>
              <a:t>бұл</a:t>
            </a:r>
            <a:r>
              <a:rPr lang="ru-RU" sz="2800" dirty="0"/>
              <a:t> </a:t>
            </a:r>
            <a:r>
              <a:rPr lang="ru-RU" sz="2800" dirty="0" err="1"/>
              <a:t>индивидтің</a:t>
            </a:r>
            <a:r>
              <a:rPr lang="ru-RU" sz="2800" dirty="0"/>
              <a:t> </a:t>
            </a:r>
            <a:r>
              <a:rPr lang="ru-RU" sz="2800" dirty="0" err="1"/>
              <a:t>немесе</a:t>
            </a:r>
            <a:r>
              <a:rPr lang="ru-RU" sz="2800" dirty="0"/>
              <a:t> </a:t>
            </a:r>
            <a:r>
              <a:rPr lang="ru-RU" sz="2800" dirty="0" err="1"/>
              <a:t>әлеуметтік</a:t>
            </a:r>
            <a:r>
              <a:rPr lang="ru-RU" sz="2800" dirty="0"/>
              <a:t> </a:t>
            </a:r>
            <a:r>
              <a:rPr lang="ru-RU" sz="2800" dirty="0" err="1"/>
              <a:t>топтың</a:t>
            </a:r>
            <a:r>
              <a:rPr lang="ru-RU" sz="2800" dirty="0"/>
              <a:t> </a:t>
            </a:r>
            <a:r>
              <a:rPr lang="ru-RU" sz="2800" dirty="0" err="1"/>
              <a:t>белсенді</a:t>
            </a:r>
            <a:r>
              <a:rPr lang="ru-RU" sz="2800" dirty="0"/>
              <a:t> </a:t>
            </a:r>
            <a:r>
              <a:rPr lang="ru-RU" sz="2800" dirty="0" err="1"/>
              <a:t>ассимиляциясы</a:t>
            </a:r>
            <a:r>
              <a:rPr lang="ru-RU" sz="2800" dirty="0"/>
              <a:t> </a:t>
            </a:r>
            <a:r>
              <a:rPr lang="ru-RU" sz="2800" dirty="0" err="1"/>
              <a:t>арқылы</a:t>
            </a:r>
            <a:r>
              <a:rPr lang="ru-RU" sz="2800" dirty="0"/>
              <a:t> </a:t>
            </a:r>
            <a:r>
              <a:rPr lang="ru-RU" sz="2800" dirty="0" err="1"/>
              <a:t>өмірдің</a:t>
            </a:r>
            <a:r>
              <a:rPr lang="ru-RU" sz="2800" dirty="0"/>
              <a:t> </a:t>
            </a:r>
            <a:r>
              <a:rPr lang="ru-RU" sz="2800" dirty="0" err="1"/>
              <a:t>жаңа</a:t>
            </a:r>
            <a:r>
              <a:rPr lang="ru-RU" sz="2800" dirty="0"/>
              <a:t> </a:t>
            </a:r>
            <a:r>
              <a:rPr lang="ru-RU" sz="2800" dirty="0" err="1"/>
              <a:t>ортасына</a:t>
            </a:r>
            <a:r>
              <a:rPr lang="ru-RU" sz="2800" dirty="0"/>
              <a:t> </a:t>
            </a:r>
            <a:r>
              <a:rPr lang="ru-RU" sz="2800" dirty="0" err="1"/>
              <a:t>бейімделу</a:t>
            </a:r>
            <a:r>
              <a:rPr lang="ru-RU" sz="2800" dirty="0"/>
              <a:t> </a:t>
            </a:r>
            <a:r>
              <a:rPr lang="ru-RU" sz="2800" dirty="0" err="1"/>
              <a:t>процесі</a:t>
            </a:r>
            <a:r>
              <a:rPr lang="ru-RU" sz="2800" dirty="0" smtClean="0"/>
              <a:t>. </a:t>
            </a:r>
            <a:r>
              <a:rPr lang="ru-RU" sz="2800" dirty="0"/>
              <a:t>«</a:t>
            </a:r>
            <a:r>
              <a:rPr lang="ru-RU" sz="2800" dirty="0" err="1"/>
              <a:t>Әлеуметтік-психологиялық</a:t>
            </a:r>
            <a:r>
              <a:rPr lang="ru-RU" sz="2800" dirty="0"/>
              <a:t> </a:t>
            </a:r>
            <a:r>
              <a:rPr lang="ru-RU" sz="2800" dirty="0" err="1"/>
              <a:t>бейімделу</a:t>
            </a:r>
            <a:r>
              <a:rPr lang="ru-RU" sz="2800" dirty="0"/>
              <a:t>» </a:t>
            </a:r>
            <a:r>
              <a:rPr lang="ru-RU" sz="2800" dirty="0" err="1"/>
              <a:t>ұғымы</a:t>
            </a:r>
            <a:r>
              <a:rPr lang="ru-RU" sz="2800" dirty="0"/>
              <a:t> </a:t>
            </a:r>
            <a:r>
              <a:rPr lang="ru-RU" sz="2800" dirty="0" err="1"/>
              <a:t>келесі</a:t>
            </a:r>
            <a:r>
              <a:rPr lang="ru-RU" sz="2800" dirty="0"/>
              <a:t> </a:t>
            </a:r>
            <a:r>
              <a:rPr lang="ru-RU" sz="2800" dirty="0" err="1"/>
              <a:t>категорияларды</a:t>
            </a:r>
            <a:r>
              <a:rPr lang="ru-RU" sz="2800" dirty="0"/>
              <a:t> </a:t>
            </a:r>
            <a:r>
              <a:rPr lang="ru-RU" sz="2800" dirty="0" err="1"/>
              <a:t>қамтитынына</a:t>
            </a:r>
            <a:r>
              <a:rPr lang="ru-RU" sz="2800" dirty="0"/>
              <a:t> </a:t>
            </a:r>
            <a:r>
              <a:rPr lang="ru-RU" sz="2800" dirty="0" err="1"/>
              <a:t>назар</a:t>
            </a:r>
            <a:r>
              <a:rPr lang="ru-RU" sz="2800" dirty="0"/>
              <a:t> </a:t>
            </a:r>
            <a:r>
              <a:rPr lang="ru-RU" sz="2800" dirty="0" err="1"/>
              <a:t>аударылады</a:t>
            </a:r>
            <a:r>
              <a:rPr lang="ru-RU" sz="2800" dirty="0"/>
              <a:t>: </a:t>
            </a:r>
            <a:r>
              <a:rPr lang="ru-RU" sz="2800" dirty="0" err="1"/>
              <a:t>адамның</a:t>
            </a:r>
            <a:r>
              <a:rPr lang="ru-RU" sz="2800" dirty="0"/>
              <a:t> </a:t>
            </a:r>
            <a:r>
              <a:rPr lang="ru-RU" sz="2800" dirty="0" err="1"/>
              <a:t>қоршаған</a:t>
            </a:r>
            <a:r>
              <a:rPr lang="ru-RU" sz="2800" dirty="0"/>
              <a:t> </a:t>
            </a:r>
            <a:r>
              <a:rPr lang="ru-RU" sz="2800" dirty="0" err="1"/>
              <a:t>ортамен</a:t>
            </a:r>
            <a:r>
              <a:rPr lang="ru-RU" sz="2800" dirty="0"/>
              <a:t> </a:t>
            </a:r>
            <a:r>
              <a:rPr lang="ru-RU" sz="2800" dirty="0" err="1"/>
              <a:t>қарым-қатынасы</a:t>
            </a:r>
            <a:r>
              <a:rPr lang="ru-RU" sz="2800" dirty="0"/>
              <a:t>, </a:t>
            </a:r>
            <a:r>
              <a:rPr lang="ru-RU" sz="2800" dirty="0" err="1">
                <a:solidFill>
                  <a:srgbClr val="FF0000"/>
                </a:solidFill>
              </a:rPr>
              <a:t>топтың</a:t>
            </a:r>
            <a:r>
              <a:rPr lang="ru-RU" sz="2800" dirty="0">
                <a:solidFill>
                  <a:srgbClr val="FF0000"/>
                </a:solidFill>
              </a:rPr>
              <a:t> </a:t>
            </a:r>
            <a:r>
              <a:rPr lang="ru-RU" sz="2800" dirty="0" err="1">
                <a:solidFill>
                  <a:srgbClr val="FF0000"/>
                </a:solidFill>
              </a:rPr>
              <a:t>нормалары</a:t>
            </a:r>
            <a:r>
              <a:rPr lang="ru-RU" sz="2800" dirty="0">
                <a:solidFill>
                  <a:srgbClr val="FF0000"/>
                </a:solidFill>
              </a:rPr>
              <a:t> </a:t>
            </a:r>
            <a:r>
              <a:rPr lang="ru-RU" sz="2800" dirty="0"/>
              <a:t>мен </a:t>
            </a:r>
            <a:r>
              <a:rPr lang="ru-RU" sz="2800" dirty="0" err="1"/>
              <a:t>құндылықтарын</a:t>
            </a:r>
            <a:r>
              <a:rPr lang="ru-RU" sz="2800" dirty="0"/>
              <a:t> </a:t>
            </a:r>
            <a:r>
              <a:rPr lang="ru-RU" sz="2800" dirty="0" err="1"/>
              <a:t>дамыту</a:t>
            </a:r>
            <a:r>
              <a:rPr lang="ru-RU" sz="2800" dirty="0"/>
              <a:t>, </a:t>
            </a:r>
            <a:r>
              <a:rPr lang="ru-RU" sz="2800" dirty="0" err="1"/>
              <a:t>қарым-қатынас</a:t>
            </a:r>
            <a:r>
              <a:rPr lang="ru-RU" sz="2800" dirty="0"/>
              <a:t> </a:t>
            </a:r>
            <a:r>
              <a:rPr lang="ru-RU" sz="2800" dirty="0" err="1"/>
              <a:t>үлгісін</a:t>
            </a:r>
            <a:r>
              <a:rPr lang="ru-RU" sz="2800" dirty="0"/>
              <a:t> </a:t>
            </a:r>
            <a:r>
              <a:rPr lang="ru-RU" sz="2800" dirty="0" err="1" smtClean="0"/>
              <a:t>қалыптастыру</a:t>
            </a:r>
            <a:r>
              <a:rPr lang="ru-RU" sz="2800" dirty="0" smtClean="0"/>
              <a:t> </a:t>
            </a:r>
            <a:r>
              <a:rPr lang="ru-RU" sz="2800" dirty="0" err="1" smtClean="0"/>
              <a:t>және</a:t>
            </a:r>
            <a:r>
              <a:rPr lang="ru-RU" sz="2800" dirty="0" smtClean="0"/>
              <a:t> </a:t>
            </a:r>
            <a:r>
              <a:rPr lang="ru-RU" sz="2800" dirty="0" err="1"/>
              <a:t>мінез-құлық</a:t>
            </a:r>
            <a:r>
              <a:rPr lang="ru-RU" sz="2800" dirty="0"/>
              <a:t>, </a:t>
            </a:r>
            <a:r>
              <a:rPr lang="ru-RU" sz="2800" dirty="0" err="1"/>
              <a:t>әрекеттер</a:t>
            </a:r>
            <a:r>
              <a:rPr lang="ru-RU" sz="2800" dirty="0"/>
              <a:t> </a:t>
            </a:r>
            <a:r>
              <a:rPr lang="ru-RU" sz="2800" dirty="0" err="1"/>
              <a:t>жүйесіне</a:t>
            </a:r>
            <a:r>
              <a:rPr lang="ru-RU" sz="2800" dirty="0"/>
              <a:t> </a:t>
            </a:r>
            <a:r>
              <a:rPr lang="ru-RU" sz="2800" dirty="0" err="1"/>
              <a:t>қосылу</a:t>
            </a:r>
            <a:r>
              <a:rPr lang="ru-RU" sz="2800" dirty="0"/>
              <a:t>, </a:t>
            </a:r>
            <a:r>
              <a:rPr lang="ru-RU" sz="2800" dirty="0" err="1">
                <a:solidFill>
                  <a:srgbClr val="FF0000"/>
                </a:solidFill>
              </a:rPr>
              <a:t>әлеуметтік</a:t>
            </a:r>
            <a:r>
              <a:rPr lang="ru-RU" sz="2800" dirty="0">
                <a:solidFill>
                  <a:srgbClr val="FF0000"/>
                </a:solidFill>
              </a:rPr>
              <a:t> </a:t>
            </a:r>
            <a:r>
              <a:rPr lang="ru-RU" sz="2800" dirty="0" err="1">
                <a:solidFill>
                  <a:srgbClr val="FF0000"/>
                </a:solidFill>
              </a:rPr>
              <a:t>нормаларға</a:t>
            </a:r>
            <a:r>
              <a:rPr lang="ru-RU" sz="2800" dirty="0">
                <a:solidFill>
                  <a:srgbClr val="FF0000"/>
                </a:solidFill>
              </a:rPr>
              <a:t> </a:t>
            </a:r>
            <a:r>
              <a:rPr lang="ru-RU" sz="2800" dirty="0" err="1"/>
              <a:t>жағымды</a:t>
            </a:r>
            <a:r>
              <a:rPr lang="ru-RU" sz="2800" dirty="0"/>
              <a:t> </a:t>
            </a:r>
            <a:r>
              <a:rPr lang="ru-RU" sz="2800" dirty="0" err="1"/>
              <a:t>сезімді</a:t>
            </a:r>
            <a:r>
              <a:rPr lang="ru-RU" sz="2800" dirty="0"/>
              <a:t> </a:t>
            </a:r>
            <a:r>
              <a:rPr lang="ru-RU" sz="2800" dirty="0" err="1"/>
              <a:t>дамыту</a:t>
            </a:r>
            <a:r>
              <a:rPr lang="ru-RU" sz="2800" dirty="0" smtClean="0"/>
              <a:t>. </a:t>
            </a:r>
            <a:endParaRPr lang="kk-KZ" sz="2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1737" y="1829575"/>
            <a:ext cx="3346189" cy="3761612"/>
          </a:xfrm>
          <a:prstGeom prst="rect">
            <a:avLst/>
          </a:prstGeom>
        </p:spPr>
      </p:pic>
    </p:spTree>
    <p:extLst>
      <p:ext uri="{BB962C8B-B14F-4D97-AF65-F5344CB8AC3E}">
        <p14:creationId xmlns:p14="http://schemas.microsoft.com/office/powerpoint/2010/main" val="3021619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BC4C8CB5-37AB-4175-823C-F18E5139F602}"/>
              </a:ext>
            </a:extLst>
          </p:cNvPr>
          <p:cNvSpPr>
            <a:spLocks noGrp="1"/>
          </p:cNvSpPr>
          <p:nvPr>
            <p:ph type="title"/>
          </p:nvPr>
        </p:nvSpPr>
        <p:spPr>
          <a:xfrm>
            <a:off x="1219199" y="0"/>
            <a:ext cx="9601200" cy="1485900"/>
          </a:xfrm>
        </p:spPr>
        <p:txBody>
          <a:bodyPr>
            <a:normAutofit fontScale="90000"/>
          </a:bodyPr>
          <a:lstStyle/>
          <a:p>
            <a:pPr algn="ctr"/>
            <a:r>
              <a:rPr lang="kk-KZ" b="1" dirty="0">
                <a:latin typeface="Times New Roman" panose="02020603050405020304" pitchFamily="18" charset="0"/>
                <a:ea typeface="Times New Roman" panose="02020603050405020304" pitchFamily="18" charset="0"/>
              </a:rPr>
              <a:t>Адамның бейімделуі туралы жалпы түсінік</a:t>
            </a:r>
            <a:r>
              <a:rPr lang="x-none" dirty="0">
                <a:latin typeface="Times New Roman" panose="02020603050405020304" pitchFamily="18" charset="0"/>
                <a:ea typeface="Times New Roman" panose="02020603050405020304" pitchFamily="18" charset="0"/>
              </a:rPr>
              <a:t/>
            </a:r>
            <a:br>
              <a:rPr lang="x-none" dirty="0">
                <a:latin typeface="Times New Roman" panose="02020603050405020304" pitchFamily="18" charset="0"/>
                <a:ea typeface="Times New Roman" panose="02020603050405020304" pitchFamily="18" charset="0"/>
              </a:rPr>
            </a:br>
            <a:endParaRPr lang="x-none" dirty="0"/>
          </a:p>
        </p:txBody>
      </p:sp>
      <p:sp>
        <p:nvSpPr>
          <p:cNvPr id="7" name="Объект 6">
            <a:extLst>
              <a:ext uri="{FF2B5EF4-FFF2-40B4-BE49-F238E27FC236}">
                <a16:creationId xmlns:a16="http://schemas.microsoft.com/office/drawing/2014/main" xmlns="" id="{AF8D1E15-370B-4BED-9696-ED41A1E6A98C}"/>
              </a:ext>
            </a:extLst>
          </p:cNvPr>
          <p:cNvSpPr>
            <a:spLocks noGrp="1"/>
          </p:cNvSpPr>
          <p:nvPr>
            <p:ph idx="1"/>
          </p:nvPr>
        </p:nvSpPr>
        <p:spPr>
          <a:xfrm>
            <a:off x="1219199" y="1030514"/>
            <a:ext cx="10822745" cy="5359735"/>
          </a:xfrm>
        </p:spPr>
        <p:txBody>
          <a:bodyPr>
            <a:normAutofit/>
          </a:bodyPr>
          <a:lstStyle/>
          <a:p>
            <a:pPr indent="0" algn="just">
              <a:lnSpc>
                <a:spcPct val="116000"/>
              </a:lnSpc>
              <a:buNone/>
            </a:pPr>
            <a:endParaRPr lang="kk-KZ" sz="2800" dirty="0" smtClean="0"/>
          </a:p>
          <a:p>
            <a:pPr indent="0" algn="just">
              <a:lnSpc>
                <a:spcPct val="116000"/>
              </a:lnSpc>
              <a:buNone/>
            </a:pPr>
            <a:r>
              <a:rPr lang="kk-KZ" sz="2800" dirty="0" smtClean="0"/>
              <a:t>Бізбен </a:t>
            </a:r>
            <a:r>
              <a:rPr lang="kk-KZ" sz="2800" dirty="0"/>
              <a:t>ерекшеленген бейімделудің </a:t>
            </a:r>
            <a:r>
              <a:rPr lang="kk-KZ" sz="2800" b="1" dirty="0"/>
              <a:t>үш деңгейі </a:t>
            </a:r>
            <a:r>
              <a:rPr lang="kk-KZ" sz="2800" dirty="0">
                <a:solidFill>
                  <a:srgbClr val="FF0000"/>
                </a:solidFill>
              </a:rPr>
              <a:t>бір-бірімен тығыз байланысты, </a:t>
            </a:r>
            <a:r>
              <a:rPr lang="kk-KZ" sz="2800" dirty="0">
                <a:solidFill>
                  <a:srgbClr val="00B050"/>
                </a:solidFill>
              </a:rPr>
              <a:t>бір-біріне тікелей әсер етеді</a:t>
            </a:r>
            <a:r>
              <a:rPr lang="kk-KZ" sz="2800" dirty="0"/>
              <a:t> және </a:t>
            </a:r>
            <a:r>
              <a:rPr lang="kk-KZ" sz="2800" b="1" dirty="0">
                <a:solidFill>
                  <a:srgbClr val="FFC000"/>
                </a:solidFill>
              </a:rPr>
              <a:t>ағзаның барлық жүйелерінің жалпы жұмыс істеу деңгейінің интегралды сипаттамасын анықтайды. </a:t>
            </a:r>
            <a:r>
              <a:rPr lang="kk-KZ" sz="2800" dirty="0"/>
              <a:t>Бұл интегралды сипаттама динамикалық құрылым болып табылады, оны ағзаның функционалдық күйі деп атау қабылданған. «Функционалды күй» терминінің мағынасын түсінбестен, бейімделу сияқты күрделі құбылыстың мағынасын түсінуге немесе психикалық күйлерді реттеу мәселесін түсінуге болмайды.</a:t>
            </a:r>
            <a:endParaRPr lang="x-none" sz="2800" b="1" u="sn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8167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FC9FFA6-2CF4-411C-A17E-D04FE9319D6E}"/>
              </a:ext>
            </a:extLst>
          </p:cNvPr>
          <p:cNvSpPr>
            <a:spLocks noGrp="1"/>
          </p:cNvSpPr>
          <p:nvPr>
            <p:ph idx="1"/>
          </p:nvPr>
        </p:nvSpPr>
        <p:spPr>
          <a:xfrm>
            <a:off x="832765" y="735143"/>
            <a:ext cx="7798617" cy="5831058"/>
          </a:xfrm>
        </p:spPr>
        <p:txBody>
          <a:bodyPr>
            <a:normAutofit/>
          </a:bodyPr>
          <a:lstStyle/>
          <a:p>
            <a:pPr algn="just"/>
            <a:endParaRPr lang="kk-KZ" sz="3200" i="1" dirty="0" smtClean="0">
              <a:effectLst/>
              <a:latin typeface="Times New Roman" panose="02020603050405020304" pitchFamily="18" charset="0"/>
              <a:ea typeface="Times New Roman" panose="02020603050405020304" pitchFamily="18" charset="0"/>
            </a:endParaRPr>
          </a:p>
          <a:p>
            <a:pPr algn="just"/>
            <a:r>
              <a:rPr lang="kk-KZ" sz="3200" i="1" dirty="0" smtClean="0">
                <a:effectLst/>
                <a:latin typeface="Times New Roman" panose="02020603050405020304" pitchFamily="18" charset="0"/>
                <a:ea typeface="Times New Roman" panose="02020603050405020304" pitchFamily="18" charset="0"/>
              </a:rPr>
              <a:t>«</a:t>
            </a:r>
            <a:r>
              <a:rPr lang="kk-KZ" sz="3200" i="1" dirty="0">
                <a:effectLst/>
                <a:latin typeface="Times New Roman" panose="02020603050405020304" pitchFamily="18" charset="0"/>
                <a:ea typeface="Times New Roman" panose="02020603050405020304" pitchFamily="18" charset="0"/>
              </a:rPr>
              <a:t>Күй»</a:t>
            </a:r>
            <a:r>
              <a:rPr lang="kk-KZ" sz="3200" dirty="0">
                <a:effectLst/>
                <a:latin typeface="Times New Roman" panose="02020603050405020304" pitchFamily="18" charset="0"/>
                <a:ea typeface="Times New Roman" panose="02020603050405020304" pitchFamily="18" charset="0"/>
              </a:rPr>
              <a:t> ұғымы адам ағзасына қатысты жалпы ғылыми категория ретінде ондағы үдерістердің жиынтығын, сондай-ақ ағза құрылымдарының даму дәрежесі мен тұтастығын білдіреді. Қазіргі уақытта күйлер мәселесіне қатысты бірыңғай көзқарас жоқ. Бұл көбінесе адамның күйін зерттеу өте күрделі міндет болып табылатындығына байланысты. </a:t>
            </a:r>
            <a:endParaRPr lang="x-none" sz="3200"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52910" t="15758" b="62828"/>
          <a:stretch/>
        </p:blipFill>
        <p:spPr>
          <a:xfrm>
            <a:off x="8631382" y="2978726"/>
            <a:ext cx="3331056" cy="3117274"/>
          </a:xfrm>
          <a:prstGeom prst="rect">
            <a:avLst/>
          </a:prstGeom>
          <a:ln>
            <a:noFill/>
          </a:ln>
          <a:effectLst>
            <a:softEdge rad="112500"/>
          </a:effectLst>
        </p:spPr>
      </p:pic>
    </p:spTree>
    <p:extLst>
      <p:ext uri="{BB962C8B-B14F-4D97-AF65-F5344CB8AC3E}">
        <p14:creationId xmlns:p14="http://schemas.microsoft.com/office/powerpoint/2010/main" val="690266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FC9FFA6-2CF4-411C-A17E-D04FE9319D6E}"/>
              </a:ext>
            </a:extLst>
          </p:cNvPr>
          <p:cNvSpPr>
            <a:spLocks noGrp="1"/>
          </p:cNvSpPr>
          <p:nvPr>
            <p:ph idx="1"/>
          </p:nvPr>
        </p:nvSpPr>
        <p:spPr>
          <a:xfrm>
            <a:off x="832765" y="735143"/>
            <a:ext cx="7798617" cy="5831058"/>
          </a:xfrm>
        </p:spPr>
        <p:txBody>
          <a:bodyPr/>
          <a:lstStyle/>
          <a:p>
            <a:pPr algn="just"/>
            <a:r>
              <a:rPr lang="kk-KZ" sz="2800" i="1" dirty="0">
                <a:latin typeface="Times New Roman" panose="02020603050405020304" pitchFamily="18" charset="0"/>
                <a:ea typeface="Times New Roman" panose="02020603050405020304" pitchFamily="18" charset="0"/>
              </a:rPr>
              <a:t>Әр түрлі авторлар бірнеше рет «психикалық күй» ұғымына ғылыми анықтама беруге және күйлердің жіктелуін жасауға тырысты. </a:t>
            </a:r>
            <a:endParaRPr lang="kk-KZ" sz="2800" i="1" dirty="0" smtClean="0">
              <a:latin typeface="Times New Roman" panose="02020603050405020304" pitchFamily="18" charset="0"/>
              <a:ea typeface="Times New Roman" panose="02020603050405020304" pitchFamily="18" charset="0"/>
            </a:endParaRPr>
          </a:p>
          <a:p>
            <a:pPr algn="just"/>
            <a:endParaRPr lang="kk-KZ" sz="2800" i="1" dirty="0">
              <a:latin typeface="Times New Roman" panose="02020603050405020304" pitchFamily="18" charset="0"/>
              <a:ea typeface="Times New Roman" panose="02020603050405020304" pitchFamily="18" charset="0"/>
            </a:endParaRPr>
          </a:p>
          <a:p>
            <a:pPr algn="just"/>
            <a:r>
              <a:rPr lang="kk-KZ" sz="2800" i="1" dirty="0" smtClean="0">
                <a:latin typeface="Times New Roman" panose="02020603050405020304" pitchFamily="18" charset="0"/>
                <a:ea typeface="Times New Roman" panose="02020603050405020304" pitchFamily="18" charset="0"/>
              </a:rPr>
              <a:t>Н.Д.Левитовтың </a:t>
            </a:r>
            <a:r>
              <a:rPr lang="kk-KZ" sz="2800" i="1" dirty="0">
                <a:latin typeface="Times New Roman" panose="02020603050405020304" pitchFamily="18" charset="0"/>
                <a:ea typeface="Times New Roman" panose="02020603050405020304" pitchFamily="18" charset="0"/>
              </a:rPr>
              <a:t>пікірінше, </a:t>
            </a:r>
            <a:r>
              <a:rPr lang="kk-KZ" sz="2800" b="1" i="1" dirty="0">
                <a:solidFill>
                  <a:srgbClr val="FFC000"/>
                </a:solidFill>
                <a:latin typeface="Times New Roman" panose="02020603050405020304" pitchFamily="18" charset="0"/>
                <a:ea typeface="Times New Roman" panose="02020603050405020304" pitchFamily="18" charset="0"/>
              </a:rPr>
              <a:t>психикалық күй - бұл белгілі бір уақыт кезеңіндегі психикалық әрекеттің біртұтас сипаттамасы, ол көрсетілетін заттарға байланысты психикалық үдерістердің өзіндік ерекшелігін және тұлғаның  алдыңғы күйінің және психикалық қасиеттерінің құбылыстарын көрсетеді. </a:t>
            </a:r>
            <a:endParaRPr lang="x-none" b="1" i="1" dirty="0">
              <a:solidFill>
                <a:srgbClr val="FFC000"/>
              </a:solidFill>
            </a:endParaRP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52910" t="15758" b="62828"/>
          <a:stretch/>
        </p:blipFill>
        <p:spPr>
          <a:xfrm>
            <a:off x="8631382" y="2978726"/>
            <a:ext cx="3331056" cy="3117274"/>
          </a:xfrm>
          <a:prstGeom prst="rect">
            <a:avLst/>
          </a:prstGeom>
          <a:ln>
            <a:noFill/>
          </a:ln>
          <a:effectLst>
            <a:softEdge rad="112500"/>
          </a:effectLst>
        </p:spPr>
      </p:pic>
    </p:spTree>
    <p:extLst>
      <p:ext uri="{BB962C8B-B14F-4D97-AF65-F5344CB8AC3E}">
        <p14:creationId xmlns:p14="http://schemas.microsoft.com/office/powerpoint/2010/main" val="389819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FE8AB38-55EC-4274-BED4-78106850C29C}"/>
              </a:ext>
            </a:extLst>
          </p:cNvPr>
          <p:cNvSpPr>
            <a:spLocks noGrp="1"/>
          </p:cNvSpPr>
          <p:nvPr>
            <p:ph type="title"/>
          </p:nvPr>
        </p:nvSpPr>
        <p:spPr>
          <a:xfrm>
            <a:off x="1371600" y="174088"/>
            <a:ext cx="9601200" cy="958026"/>
          </a:xfrm>
        </p:spPr>
        <p:txBody>
          <a:bodyPr>
            <a:noAutofit/>
          </a:bodyPr>
          <a:lstStyle/>
          <a:p>
            <a:pPr algn="ctr"/>
            <a:r>
              <a:rPr lang="kk-KZ" sz="3600" b="1" dirty="0" smtClean="0"/>
              <a:t>Левитовтың </a:t>
            </a:r>
            <a:r>
              <a:rPr lang="kk-KZ" sz="3600" b="1" dirty="0"/>
              <a:t>пікірінше, күйлердің негізгі кластары мыналар:</a:t>
            </a:r>
            <a:endParaRPr lang="x-none" sz="3600" b="1" dirty="0"/>
          </a:p>
        </p:txBody>
      </p:sp>
      <p:sp>
        <p:nvSpPr>
          <p:cNvPr id="3" name="Объект 2">
            <a:extLst>
              <a:ext uri="{FF2B5EF4-FFF2-40B4-BE49-F238E27FC236}">
                <a16:creationId xmlns:a16="http://schemas.microsoft.com/office/drawing/2014/main" xmlns="" id="{70393702-767C-4387-8469-84F9051E65EC}"/>
              </a:ext>
            </a:extLst>
          </p:cNvPr>
          <p:cNvSpPr>
            <a:spLocks noGrp="1"/>
          </p:cNvSpPr>
          <p:nvPr>
            <p:ph idx="1"/>
          </p:nvPr>
        </p:nvSpPr>
        <p:spPr>
          <a:xfrm>
            <a:off x="1219200" y="1659988"/>
            <a:ext cx="9753600" cy="4207412"/>
          </a:xfrm>
        </p:spPr>
        <p:txBody>
          <a:bodyPr>
            <a:noAutofit/>
          </a:bodyPr>
          <a:lstStyle/>
          <a:p>
            <a:pPr indent="90170" algn="just">
              <a:lnSpc>
                <a:spcPct val="110000"/>
              </a:lnSpc>
            </a:pPr>
            <a:r>
              <a:rPr lang="kk-KZ" b="1" dirty="0">
                <a:solidFill>
                  <a:srgbClr val="00B050"/>
                </a:solidFill>
                <a:effectLst/>
                <a:latin typeface="Times New Roman" panose="02020603050405020304" pitchFamily="18" charset="0"/>
                <a:ea typeface="Times New Roman" panose="02020603050405020304" pitchFamily="18" charset="0"/>
              </a:rPr>
              <a:t>1) </a:t>
            </a:r>
            <a:r>
              <a:rPr lang="kk-KZ" b="1" i="1" dirty="0">
                <a:solidFill>
                  <a:srgbClr val="00B050"/>
                </a:solidFill>
                <a:effectLst/>
                <a:latin typeface="Times New Roman" panose="02020603050405020304" pitchFamily="18" charset="0"/>
                <a:ea typeface="Times New Roman" panose="02020603050405020304" pitchFamily="18" charset="0"/>
              </a:rPr>
              <a:t>Жеке және ситуациялық күйлер.</a:t>
            </a:r>
            <a:r>
              <a:rPr lang="kk-KZ" b="1" dirty="0">
                <a:solidFill>
                  <a:srgbClr val="00B050"/>
                </a:solidFill>
                <a:effectLst/>
                <a:latin typeface="Times New Roman" panose="02020603050405020304" pitchFamily="18" charset="0"/>
                <a:ea typeface="Times New Roman" panose="02020603050405020304" pitchFamily="18" charset="0"/>
              </a:rPr>
              <a:t> </a:t>
            </a:r>
            <a:r>
              <a:rPr lang="kk-KZ" dirty="0">
                <a:effectLst/>
                <a:latin typeface="Times New Roman" panose="02020603050405020304" pitchFamily="18" charset="0"/>
                <a:ea typeface="Times New Roman" panose="02020603050405020304" pitchFamily="18" charset="0"/>
              </a:rPr>
              <a:t>Біріншіден, адамның жеке қасиеттері, екіншіден, адамға жиі тән емес реакциялар тудыратын жағдайлардың ерекшеліктері көрінеді. Психикалық күйлердің жиі жеке болуы, яғни адамның бір немесе басқа қасиетін білдіру оларды психикалық әрекеттің уақытша сипаттамалары ретінде анықтауға кедергі болмайды. Егер, мысалы, адам аффектілеуге бейім болса, аффект - бұл белгілі бір уақытта басталып, аяқталатын уақытша біртұтас психикалық күй.</a:t>
            </a:r>
            <a:endParaRPr lang="x-none" dirty="0">
              <a:effectLst/>
              <a:latin typeface="Times New Roman" panose="02020603050405020304" pitchFamily="18" charset="0"/>
              <a:ea typeface="Times New Roman" panose="02020603050405020304" pitchFamily="18" charset="0"/>
            </a:endParaRPr>
          </a:p>
          <a:p>
            <a:pPr indent="90170" algn="just">
              <a:lnSpc>
                <a:spcPct val="110000"/>
              </a:lnSpc>
            </a:pPr>
            <a:r>
              <a:rPr lang="kk-KZ" dirty="0">
                <a:effectLst/>
                <a:latin typeface="Times New Roman" panose="02020603050405020304" pitchFamily="18" charset="0"/>
                <a:ea typeface="Times New Roman" panose="02020603050405020304" pitchFamily="18" charset="0"/>
              </a:rPr>
              <a:t>2) Адамның уайымы мен мінез-құлқына әсер ету күшіне байланысты </a:t>
            </a:r>
            <a:r>
              <a:rPr lang="kk-KZ" b="1" dirty="0">
                <a:solidFill>
                  <a:srgbClr val="FF0000"/>
                </a:solidFill>
                <a:effectLst/>
                <a:latin typeface="Times New Roman" panose="02020603050405020304" pitchFamily="18" charset="0"/>
                <a:ea typeface="Times New Roman" panose="02020603050405020304" pitchFamily="18" charset="0"/>
              </a:rPr>
              <a:t>аса терең және аса үстірт күйлер. </a:t>
            </a:r>
            <a:r>
              <a:rPr lang="kk-KZ" dirty="0">
                <a:effectLst/>
                <a:latin typeface="Times New Roman" panose="02020603050405020304" pitchFamily="18" charset="0"/>
                <a:ea typeface="Times New Roman" panose="02020603050405020304" pitchFamily="18" charset="0"/>
              </a:rPr>
              <a:t>Психикалық күй ретінде құмарлық көңіл-күйге қарағанда әлдеқайда терең.</a:t>
            </a:r>
            <a:endParaRPr lang="x-none" dirty="0">
              <a:effectLst/>
              <a:latin typeface="Times New Roman" panose="02020603050405020304" pitchFamily="18" charset="0"/>
              <a:ea typeface="Times New Roman" panose="02020603050405020304" pitchFamily="18" charset="0"/>
            </a:endParaRPr>
          </a:p>
          <a:p>
            <a:pPr indent="90170" algn="just">
              <a:lnSpc>
                <a:spcPct val="110000"/>
              </a:lnSpc>
            </a:pPr>
            <a:r>
              <a:rPr lang="kk-KZ" dirty="0">
                <a:effectLst/>
                <a:latin typeface="Times New Roman" panose="02020603050405020304" pitchFamily="18" charset="0"/>
                <a:ea typeface="Times New Roman" panose="02020603050405020304" pitchFamily="18" charset="0"/>
              </a:rPr>
              <a:t>3) </a:t>
            </a:r>
            <a:r>
              <a:rPr lang="kk-KZ" b="1" dirty="0">
                <a:solidFill>
                  <a:srgbClr val="FF0000"/>
                </a:solidFill>
                <a:effectLst/>
                <a:latin typeface="Times New Roman" panose="02020603050405020304" pitchFamily="18" charset="0"/>
                <a:ea typeface="Times New Roman" panose="02020603050405020304" pitchFamily="18" charset="0"/>
              </a:rPr>
              <a:t>Адамға оң немесе теріс әсер ететін күйлер.</a:t>
            </a:r>
            <a:r>
              <a:rPr lang="kk-KZ" dirty="0">
                <a:effectLst/>
                <a:latin typeface="Times New Roman" panose="02020603050405020304" pitchFamily="18" charset="0"/>
                <a:ea typeface="Times New Roman" panose="02020603050405020304" pitchFamily="18" charset="0"/>
              </a:rPr>
              <a:t> Мұндай бөлім әсіресе практикалық және, ең алдымен, педагогикалық тұрғыдан маңызды. </a:t>
            </a:r>
            <a:r>
              <a:rPr lang="kk-KZ" dirty="0" smtClean="0">
                <a:effectLst/>
                <a:latin typeface="Times New Roman" panose="02020603050405020304" pitchFamily="18" charset="0"/>
                <a:ea typeface="Times New Roman" panose="02020603050405020304" pitchFamily="18" charset="0"/>
              </a:rPr>
              <a:t>Апатия </a:t>
            </a:r>
            <a:r>
              <a:rPr lang="kk-KZ" dirty="0">
                <a:effectLst/>
                <a:latin typeface="Times New Roman" panose="02020603050405020304" pitchFamily="18" charset="0"/>
                <a:ea typeface="Times New Roman" panose="02020603050405020304" pitchFamily="18" charset="0"/>
              </a:rPr>
              <a:t>теріс күйдің мысалы бола алады, ал шабыт адамның әрекетіне оң әсер ететін күйдің мысалы бола алады.</a:t>
            </a:r>
            <a:endParaRPr lang="x-none" dirty="0">
              <a:effectLst/>
              <a:latin typeface="Times New Roman" panose="02020603050405020304" pitchFamily="18" charset="0"/>
              <a:ea typeface="Times New Roman" panose="02020603050405020304" pitchFamily="18" charset="0"/>
            </a:endParaRPr>
          </a:p>
          <a:p>
            <a:endParaRPr lang="x-none" sz="1800" dirty="0"/>
          </a:p>
        </p:txBody>
      </p:sp>
    </p:spTree>
    <p:extLst>
      <p:ext uri="{BB962C8B-B14F-4D97-AF65-F5344CB8AC3E}">
        <p14:creationId xmlns:p14="http://schemas.microsoft.com/office/powerpoint/2010/main" val="364278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FE8AB38-55EC-4274-BED4-78106850C29C}"/>
              </a:ext>
            </a:extLst>
          </p:cNvPr>
          <p:cNvSpPr>
            <a:spLocks noGrp="1"/>
          </p:cNvSpPr>
          <p:nvPr>
            <p:ph type="title"/>
          </p:nvPr>
        </p:nvSpPr>
        <p:spPr>
          <a:xfrm>
            <a:off x="1371600" y="351972"/>
            <a:ext cx="9601200" cy="1485900"/>
          </a:xfrm>
        </p:spPr>
        <p:txBody>
          <a:bodyPr/>
          <a:lstStyle/>
          <a:p>
            <a:pPr algn="ctr"/>
            <a:r>
              <a:rPr lang="kk-KZ" b="1" dirty="0"/>
              <a:t>Левитовтың пікірінше, күйлердің негізгі кластары мыналар:</a:t>
            </a:r>
            <a:endParaRPr lang="x-none" dirty="0"/>
          </a:p>
        </p:txBody>
      </p:sp>
      <p:sp>
        <p:nvSpPr>
          <p:cNvPr id="3" name="Объект 2">
            <a:extLst>
              <a:ext uri="{FF2B5EF4-FFF2-40B4-BE49-F238E27FC236}">
                <a16:creationId xmlns:a16="http://schemas.microsoft.com/office/drawing/2014/main" xmlns="" id="{70393702-767C-4387-8469-84F9051E65EC}"/>
              </a:ext>
            </a:extLst>
          </p:cNvPr>
          <p:cNvSpPr>
            <a:spLocks noGrp="1"/>
          </p:cNvSpPr>
          <p:nvPr>
            <p:ph idx="1"/>
          </p:nvPr>
        </p:nvSpPr>
        <p:spPr>
          <a:xfrm>
            <a:off x="1295399" y="2171700"/>
            <a:ext cx="10461171" cy="3822700"/>
          </a:xfrm>
        </p:spPr>
        <p:txBody>
          <a:bodyPr>
            <a:noAutofit/>
          </a:bodyPr>
          <a:lstStyle/>
          <a:p>
            <a:pPr indent="90170" algn="just">
              <a:lnSpc>
                <a:spcPct val="110000"/>
              </a:lnSpc>
            </a:pPr>
            <a:r>
              <a:rPr lang="kk-KZ" sz="2400" dirty="0" smtClean="0">
                <a:effectLst/>
                <a:latin typeface="Times New Roman" panose="02020603050405020304" pitchFamily="18" charset="0"/>
                <a:ea typeface="Times New Roman" panose="02020603050405020304" pitchFamily="18" charset="0"/>
              </a:rPr>
              <a:t>4</a:t>
            </a:r>
            <a:r>
              <a:rPr lang="kk-KZ" sz="2400" dirty="0">
                <a:effectLst/>
                <a:latin typeface="Times New Roman" panose="02020603050405020304" pitchFamily="18" charset="0"/>
                <a:ea typeface="Times New Roman" panose="02020603050405020304" pitchFamily="18" charset="0"/>
              </a:rPr>
              <a:t>) </a:t>
            </a:r>
            <a:r>
              <a:rPr lang="kk-KZ" sz="2400" b="1" dirty="0">
                <a:solidFill>
                  <a:srgbClr val="FF0000"/>
                </a:solidFill>
                <a:effectLst/>
                <a:latin typeface="Times New Roman" panose="02020603050405020304" pitchFamily="18" charset="0"/>
                <a:ea typeface="Times New Roman" panose="02020603050405020304" pitchFamily="18" charset="0"/>
              </a:rPr>
              <a:t>Ұзақ және қысқа мерзімді күйлер. </a:t>
            </a:r>
            <a:r>
              <a:rPr lang="kk-KZ" sz="2400" dirty="0">
                <a:effectLst/>
                <a:latin typeface="Times New Roman" panose="02020603050405020304" pitchFamily="18" charset="0"/>
                <a:ea typeface="Times New Roman" panose="02020603050405020304" pitchFamily="18" charset="0"/>
              </a:rPr>
              <a:t>Сонымен, көңіл-күйдің ұзақтығы әртүрлі болуы мүмкін: бірнеше минуттан тәулікке және бірнеше күнге дейін.</a:t>
            </a:r>
            <a:endParaRPr lang="x-none" sz="2400" dirty="0">
              <a:effectLst/>
              <a:latin typeface="Times New Roman" panose="02020603050405020304" pitchFamily="18" charset="0"/>
              <a:ea typeface="Times New Roman" panose="02020603050405020304" pitchFamily="18" charset="0"/>
            </a:endParaRPr>
          </a:p>
          <a:p>
            <a:pPr indent="90170" algn="just">
              <a:lnSpc>
                <a:spcPct val="110000"/>
              </a:lnSpc>
            </a:pPr>
            <a:r>
              <a:rPr lang="kk-KZ" sz="2400" dirty="0">
                <a:effectLst/>
                <a:latin typeface="Times New Roman" panose="02020603050405020304" pitchFamily="18" charset="0"/>
                <a:ea typeface="Times New Roman" panose="02020603050405020304" pitchFamily="18" charset="0"/>
              </a:rPr>
              <a:t>5) </a:t>
            </a:r>
            <a:r>
              <a:rPr lang="kk-KZ" sz="2400" b="1" dirty="0" smtClean="0">
                <a:solidFill>
                  <a:srgbClr val="FF0000"/>
                </a:solidFill>
                <a:effectLst/>
                <a:latin typeface="Times New Roman" panose="02020603050405020304" pitchFamily="18" charset="0"/>
                <a:ea typeface="Times New Roman" panose="02020603050405020304" pitchFamily="18" charset="0"/>
              </a:rPr>
              <a:t>Бейсаналы немесе </a:t>
            </a:r>
            <a:r>
              <a:rPr lang="kk-KZ" sz="2400" b="1" dirty="0">
                <a:solidFill>
                  <a:srgbClr val="FF0000"/>
                </a:solidFill>
                <a:effectLst/>
                <a:latin typeface="Times New Roman" panose="02020603050405020304" pitchFamily="18" charset="0"/>
                <a:ea typeface="Times New Roman" panose="02020603050405020304" pitchFamily="18" charset="0"/>
              </a:rPr>
              <a:t>саналы күйлер. </a:t>
            </a:r>
            <a:r>
              <a:rPr lang="kk-KZ" sz="2400" dirty="0">
                <a:effectLst/>
                <a:latin typeface="Times New Roman" panose="02020603050405020304" pitchFamily="18" charset="0"/>
                <a:ea typeface="Times New Roman" panose="02020603050405020304" pitchFamily="18" charset="0"/>
              </a:rPr>
              <a:t>Мысалы, алаңдаушылық көбінесе бейсаналық психикалық күй болып табылады, табандылық әрқашан саналы, шаршау әртүрлі ұғыну деңгейіне  ие болуы мүмкін.</a:t>
            </a:r>
            <a:endParaRPr lang="x-none" sz="2400" dirty="0">
              <a:effectLst/>
              <a:latin typeface="Times New Roman" panose="02020603050405020304" pitchFamily="18" charset="0"/>
              <a:ea typeface="Times New Roman" panose="02020603050405020304" pitchFamily="18" charset="0"/>
            </a:endParaRPr>
          </a:p>
          <a:p>
            <a:endParaRPr lang="x-none" sz="24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22614" y="4797764"/>
            <a:ext cx="3333955" cy="180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4049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70393702-767C-4387-8469-84F9051E65EC}"/>
              </a:ext>
            </a:extLst>
          </p:cNvPr>
          <p:cNvSpPr>
            <a:spLocks noGrp="1"/>
          </p:cNvSpPr>
          <p:nvPr>
            <p:ph idx="1"/>
          </p:nvPr>
        </p:nvSpPr>
        <p:spPr>
          <a:xfrm>
            <a:off x="1295399" y="493486"/>
            <a:ext cx="10461171" cy="5500914"/>
          </a:xfrm>
        </p:spPr>
        <p:txBody>
          <a:bodyPr>
            <a:noAutofit/>
          </a:bodyPr>
          <a:lstStyle/>
          <a:p>
            <a:pPr indent="90170" algn="just">
              <a:lnSpc>
                <a:spcPct val="110000"/>
              </a:lnSpc>
            </a:pPr>
            <a:r>
              <a:rPr lang="kk-KZ" sz="2800" dirty="0"/>
              <a:t>Н.Д. Левитов ұсынған анықтама негізінде В.А. Ганзен және бірлескен авторлар күйлерді жүйелеуге тырысты. Осы мақсатта адамның психикалық күйін анықтайтын </a:t>
            </a:r>
            <a:r>
              <a:rPr lang="kk-KZ" sz="2800" b="1" u="sng" dirty="0">
                <a:solidFill>
                  <a:srgbClr val="FF0000"/>
                </a:solidFill>
              </a:rPr>
              <a:t>187 термин </a:t>
            </a:r>
            <a:r>
              <a:rPr lang="kk-KZ" sz="2800" dirty="0"/>
              <a:t>таңдалды және талданды. </a:t>
            </a:r>
            <a:endParaRPr lang="kk-KZ" sz="2800" dirty="0" smtClean="0"/>
          </a:p>
          <a:p>
            <a:pPr indent="90170" algn="just">
              <a:lnSpc>
                <a:spcPct val="110000"/>
              </a:lnSpc>
            </a:pPr>
            <a:r>
              <a:rPr lang="kk-KZ" sz="2800" dirty="0"/>
              <a:t>Жүргізілген талдау нәтижесінде адамның күйін көрсететін </a:t>
            </a:r>
            <a:r>
              <a:rPr lang="kk-KZ" sz="2800" b="1" u="sng" dirty="0">
                <a:solidFill>
                  <a:srgbClr val="FF0000"/>
                </a:solidFill>
              </a:rPr>
              <a:t>63 ұғым таңдалды</a:t>
            </a:r>
            <a:r>
              <a:rPr lang="kk-KZ" sz="2800" dirty="0"/>
              <a:t>. </a:t>
            </a:r>
            <a:r>
              <a:rPr lang="kk-KZ" sz="2800" b="1" dirty="0"/>
              <a:t>Бұл ұғымдар екі топқа бөлінді: </a:t>
            </a:r>
            <a:r>
              <a:rPr lang="kk-KZ" sz="2800" dirty="0"/>
              <a:t>1</a:t>
            </a:r>
            <a:r>
              <a:rPr lang="kk-KZ" sz="2800" dirty="0">
                <a:solidFill>
                  <a:srgbClr val="00B0F0"/>
                </a:solidFill>
              </a:rPr>
              <a:t>) адамның психикалық әрекетін аффективті-ерікті саласын сипаттайтын күйлер; </a:t>
            </a:r>
            <a:r>
              <a:rPr lang="kk-KZ" sz="2800" dirty="0"/>
              <a:t>2) </a:t>
            </a:r>
            <a:r>
              <a:rPr lang="kk-KZ" sz="2800" dirty="0">
                <a:solidFill>
                  <a:srgbClr val="00B0F0"/>
                </a:solidFill>
              </a:rPr>
              <a:t>сана мен зейін күйлері. Әрбір топта оның құрамдас күйлерінің ең типтік, негізгі белгілерін көрсететін жалпы сипаттамалар бар: ерікті күйлер тобы үшін «шиеленіс-шешу»; аффективті күйлер тобы үшін «ләззат – көңіл толмаушылық»; сана мен зейін күйлерінің тобы үшін «ұйқы - белсендіру».</a:t>
            </a:r>
          </a:p>
          <a:p>
            <a:pPr indent="90170" algn="just">
              <a:lnSpc>
                <a:spcPct val="110000"/>
              </a:lnSpc>
            </a:pPr>
            <a:endParaRPr lang="x-none" sz="2400" dirty="0"/>
          </a:p>
        </p:txBody>
      </p:sp>
    </p:spTree>
    <p:extLst>
      <p:ext uri="{BB962C8B-B14F-4D97-AF65-F5344CB8AC3E}">
        <p14:creationId xmlns:p14="http://schemas.microsoft.com/office/powerpoint/2010/main" val="2418361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70393702-767C-4387-8469-84F9051E65EC}"/>
              </a:ext>
            </a:extLst>
          </p:cNvPr>
          <p:cNvSpPr>
            <a:spLocks noGrp="1"/>
          </p:cNvSpPr>
          <p:nvPr>
            <p:ph idx="1"/>
          </p:nvPr>
        </p:nvSpPr>
        <p:spPr>
          <a:xfrm>
            <a:off x="1295399" y="493485"/>
            <a:ext cx="10461171" cy="5834743"/>
          </a:xfrm>
        </p:spPr>
        <p:txBody>
          <a:bodyPr>
            <a:noAutofit/>
          </a:bodyPr>
          <a:lstStyle/>
          <a:p>
            <a:pPr indent="90170" algn="just">
              <a:lnSpc>
                <a:spcPct val="110000"/>
              </a:lnSpc>
            </a:pPr>
            <a:r>
              <a:rPr lang="kk-KZ" sz="2400" b="1" dirty="0">
                <a:solidFill>
                  <a:srgbClr val="00B0F0"/>
                </a:solidFill>
              </a:rPr>
              <a:t>Е.П. Ильин күйлердің мәселесін қарастыруға басқаша қарайды. </a:t>
            </a:r>
            <a:r>
              <a:rPr lang="kk-KZ" sz="2400" dirty="0"/>
              <a:t>Ол </a:t>
            </a:r>
            <a:r>
              <a:rPr lang="kk-KZ" sz="2400" dirty="0">
                <a:solidFill>
                  <a:srgbClr val="00B0F0"/>
                </a:solidFill>
              </a:rPr>
              <a:t>адамда оның қоғамдық маңызды қызметі үдерісінде дамитын күйлерді </a:t>
            </a:r>
            <a:r>
              <a:rPr lang="kk-KZ" sz="2400" dirty="0"/>
              <a:t>қарастырады және адамның </a:t>
            </a:r>
            <a:r>
              <a:rPr lang="kk-KZ" sz="2400" dirty="0">
                <a:solidFill>
                  <a:srgbClr val="00B0F0"/>
                </a:solidFill>
              </a:rPr>
              <a:t>психологиялық та және физиологиялық та </a:t>
            </a:r>
            <a:r>
              <a:rPr lang="kk-KZ" sz="2400" dirty="0"/>
              <a:t>құрылымын сөз қылады. </a:t>
            </a:r>
            <a:endParaRPr lang="kk-KZ" sz="2400" dirty="0" smtClean="0"/>
          </a:p>
          <a:p>
            <a:pPr indent="90170" algn="just">
              <a:lnSpc>
                <a:spcPct val="110000"/>
              </a:lnSpc>
            </a:pPr>
            <a:r>
              <a:rPr lang="kk-KZ" sz="2400" dirty="0"/>
              <a:t>Ильиннің анықтамасы бойынша, </a:t>
            </a:r>
            <a:r>
              <a:rPr lang="kk-KZ" sz="2400" dirty="0">
                <a:solidFill>
                  <a:srgbClr val="00B0F0"/>
                </a:solidFill>
              </a:rPr>
              <a:t>психофизиологиялық күй - бұл пайдалы нәтижеге қол жеткізуге бағытталған сыртқы және ішкі ынталандыруларға жеке тұлғаның тұтас реакциясы. </a:t>
            </a:r>
            <a:endParaRPr lang="kk-KZ" sz="2400" dirty="0" smtClean="0">
              <a:solidFill>
                <a:srgbClr val="00B0F0"/>
              </a:solidFill>
            </a:endParaRPr>
          </a:p>
          <a:p>
            <a:pPr indent="90170" algn="just">
              <a:lnSpc>
                <a:spcPct val="110000"/>
              </a:lnSpc>
            </a:pPr>
            <a:r>
              <a:rPr lang="kk-KZ" sz="2400" dirty="0"/>
              <a:t>Осылайша, Ильин күйлердің ерекше түрін - адамның психикалық және физиологиялық құрылымдарымен байланысты </a:t>
            </a:r>
            <a:r>
              <a:rPr lang="kk-KZ" sz="2400" dirty="0">
                <a:solidFill>
                  <a:srgbClr val="00B0F0"/>
                </a:solidFill>
              </a:rPr>
              <a:t>психофизиологиялық күйлерді</a:t>
            </a:r>
            <a:r>
              <a:rPr lang="kk-KZ" sz="2400" dirty="0"/>
              <a:t> ажыратады. Сонымен қатар, адамның кез-келген психикалық күйі адамның физиологиялық құрылымдарымен байланысты (немесе ол физиологиялық үдерістерімен туындайды немесе белгілі бір физиологиялық үдерістердің пайда болуына ықпал етеді). </a:t>
            </a:r>
            <a:endParaRPr lang="x-none" sz="2400" dirty="0"/>
          </a:p>
        </p:txBody>
      </p:sp>
    </p:spTree>
    <p:extLst>
      <p:ext uri="{BB962C8B-B14F-4D97-AF65-F5344CB8AC3E}">
        <p14:creationId xmlns:p14="http://schemas.microsoft.com/office/powerpoint/2010/main" val="2957590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70393702-767C-4387-8469-84F9051E65EC}"/>
              </a:ext>
            </a:extLst>
          </p:cNvPr>
          <p:cNvSpPr>
            <a:spLocks noGrp="1"/>
          </p:cNvSpPr>
          <p:nvPr>
            <p:ph idx="1"/>
          </p:nvPr>
        </p:nvSpPr>
        <p:spPr>
          <a:xfrm>
            <a:off x="1295399" y="493485"/>
            <a:ext cx="10461171" cy="5834743"/>
          </a:xfrm>
        </p:spPr>
        <p:txBody>
          <a:bodyPr>
            <a:noAutofit/>
          </a:bodyPr>
          <a:lstStyle/>
          <a:p>
            <a:pPr algn="just"/>
            <a:endParaRPr lang="kk-KZ" sz="2800" dirty="0" smtClean="0"/>
          </a:p>
          <a:p>
            <a:pPr algn="just"/>
            <a:r>
              <a:rPr lang="kk-KZ" sz="2800" dirty="0" smtClean="0"/>
              <a:t>Күйлерді  </a:t>
            </a:r>
            <a:r>
              <a:rPr lang="kk-KZ" sz="2800" dirty="0"/>
              <a:t>реттеудің жеке механизмдері өте әртүрлі. Оларды ұйымдастыру жеке құрылымның иерархиясына сәйкес келеді. Демек, </a:t>
            </a:r>
            <a:r>
              <a:rPr lang="kk-KZ" sz="2800" dirty="0">
                <a:solidFill>
                  <a:srgbClr val="00B0F0"/>
                </a:solidFill>
              </a:rPr>
              <a:t>функционалдық күй </a:t>
            </a:r>
            <a:r>
              <a:rPr lang="kk-KZ" sz="2800" b="1" dirty="0">
                <a:solidFill>
                  <a:srgbClr val="FF0000"/>
                </a:solidFill>
              </a:rPr>
              <a:t>жүйке жүйесінің қасиеттеріне, темперамент түріне, жалпы эмоционалдық бағытқа, теріс эмоционалды іздерді бейтараптандыру қабілетіне және белгілі бір ерікті қасиеттердің даму дәрежесіне </a:t>
            </a:r>
            <a:r>
              <a:rPr lang="kk-KZ" sz="2800" dirty="0"/>
              <a:t>байланысты. Интеллектуалдық сипаттамалардың функционалдық күйіне әсері туралы, сондай-ақ тұлғаның психофизиологиялық бірлігі деңгейінің күйін реттеудің маңызы туралы деректер бар. Осылайша, функционалдық күйде тұлғаның барлық деңгейлерінің ерекшеліктері көрінеді.</a:t>
            </a:r>
          </a:p>
        </p:txBody>
      </p:sp>
    </p:spTree>
    <p:extLst>
      <p:ext uri="{BB962C8B-B14F-4D97-AF65-F5344CB8AC3E}">
        <p14:creationId xmlns:p14="http://schemas.microsoft.com/office/powerpoint/2010/main" val="2799773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2" name="Подзаголовок 1"/>
          <p:cNvSpPr>
            <a:spLocks noGrp="1"/>
          </p:cNvSpPr>
          <p:nvPr>
            <p:ph type="subTitle" idx="1"/>
          </p:nvPr>
        </p:nvSpPr>
        <p:spPr>
          <a:xfrm>
            <a:off x="815413" y="548680"/>
            <a:ext cx="10081120" cy="816096"/>
          </a:xfrm>
        </p:spPr>
        <p:style>
          <a:lnRef idx="2">
            <a:schemeClr val="accent4"/>
          </a:lnRef>
          <a:fillRef idx="1">
            <a:schemeClr val="lt1"/>
          </a:fillRef>
          <a:effectRef idx="0">
            <a:schemeClr val="accent4"/>
          </a:effectRef>
          <a:fontRef idx="minor">
            <a:schemeClr val="dk1"/>
          </a:fontRef>
        </p:style>
        <p:txBody>
          <a:bodyPr/>
          <a:lstStyle/>
          <a:p>
            <a:pPr marL="177796" indent="0"/>
            <a:r>
              <a:rPr lang="ru-RU" sz="3200" b="1" dirty="0" err="1">
                <a:solidFill>
                  <a:schemeClr val="accent1"/>
                </a:solidFill>
              </a:rPr>
              <a:t>Ағза</a:t>
            </a:r>
            <a:r>
              <a:rPr lang="ru-RU" sz="3200" b="1" dirty="0">
                <a:solidFill>
                  <a:schemeClr val="accent1"/>
                </a:solidFill>
              </a:rPr>
              <a:t> мен психика </a:t>
            </a:r>
            <a:r>
              <a:rPr lang="ru-RU" sz="3200" b="1" dirty="0" err="1">
                <a:solidFill>
                  <a:schemeClr val="accent1"/>
                </a:solidFill>
              </a:rPr>
              <a:t>күйлерінің</a:t>
            </a:r>
            <a:r>
              <a:rPr lang="ru-RU" sz="3200" b="1" dirty="0">
                <a:solidFill>
                  <a:schemeClr val="accent1"/>
                </a:solidFill>
              </a:rPr>
              <a:t> </a:t>
            </a:r>
            <a:r>
              <a:rPr lang="ru-RU" sz="3200" b="1" dirty="0" err="1">
                <a:solidFill>
                  <a:schemeClr val="accent1"/>
                </a:solidFill>
              </a:rPr>
              <a:t>жалпы</a:t>
            </a:r>
            <a:r>
              <a:rPr lang="ru-RU" sz="3200" b="1" dirty="0">
                <a:solidFill>
                  <a:schemeClr val="accent1"/>
                </a:solidFill>
              </a:rPr>
              <a:t> </a:t>
            </a:r>
            <a:r>
              <a:rPr lang="ru-RU" sz="3200" b="1" dirty="0" err="1">
                <a:solidFill>
                  <a:schemeClr val="accent1"/>
                </a:solidFill>
              </a:rPr>
              <a:t>сипаттамасы</a:t>
            </a:r>
            <a:endParaRPr lang="ru-RU" sz="3200" b="1" dirty="0">
              <a:solidFill>
                <a:schemeClr val="accent1"/>
              </a:solidFill>
            </a:endParaRPr>
          </a:p>
        </p:txBody>
      </p:sp>
      <p:sp>
        <p:nvSpPr>
          <p:cNvPr id="5" name="Прямоугольник 4"/>
          <p:cNvSpPr/>
          <p:nvPr/>
        </p:nvSpPr>
        <p:spPr>
          <a:xfrm>
            <a:off x="527381" y="1364776"/>
            <a:ext cx="6912768" cy="5262979"/>
          </a:xfrm>
          <a:prstGeom prst="rect">
            <a:avLst/>
          </a:prstGeom>
        </p:spPr>
        <p:txBody>
          <a:bodyPr wrap="square">
            <a:spAutoFit/>
          </a:bodyPr>
          <a:lstStyle/>
          <a:p>
            <a:pPr marL="380990" indent="-380990">
              <a:buFont typeface="Wingdings" pitchFamily="2" charset="2"/>
              <a:buChar char="Ø"/>
            </a:pPr>
            <a:r>
              <a:rPr lang="ru-RU" sz="2400" b="1" dirty="0"/>
              <a:t>Релаксация</a:t>
            </a:r>
            <a:r>
              <a:rPr lang="ru-RU" sz="2400" dirty="0"/>
              <a:t> — </a:t>
            </a:r>
            <a:r>
              <a:rPr lang="ru-RU" sz="2400" dirty="0" err="1"/>
              <a:t>тыныштық</a:t>
            </a:r>
            <a:r>
              <a:rPr lang="ru-RU" sz="2400" dirty="0"/>
              <a:t>, </a:t>
            </a:r>
            <a:r>
              <a:rPr lang="ru-RU" sz="2400" dirty="0" err="1"/>
              <a:t>босаңсу</a:t>
            </a:r>
            <a:r>
              <a:rPr lang="ru-RU" sz="2400" dirty="0"/>
              <a:t> </a:t>
            </a:r>
            <a:r>
              <a:rPr lang="ru-RU" sz="2400" dirty="0" err="1"/>
              <a:t>және</a:t>
            </a:r>
            <a:r>
              <a:rPr lang="ru-RU" sz="2400" dirty="0"/>
              <a:t> </a:t>
            </a:r>
            <a:r>
              <a:rPr lang="ru-RU" sz="2400" dirty="0" err="1"/>
              <a:t>қалпына</a:t>
            </a:r>
            <a:r>
              <a:rPr lang="ru-RU" sz="2400" dirty="0"/>
              <a:t> </a:t>
            </a:r>
            <a:r>
              <a:rPr lang="ru-RU" sz="2400" dirty="0" err="1"/>
              <a:t>келтіру</a:t>
            </a:r>
            <a:r>
              <a:rPr lang="ru-RU" sz="2400" dirty="0"/>
              <a:t> </a:t>
            </a:r>
            <a:r>
              <a:rPr lang="ru-RU" sz="2400" dirty="0" err="1"/>
              <a:t>күйі</a:t>
            </a:r>
            <a:r>
              <a:rPr lang="ru-RU" sz="2400" dirty="0"/>
              <a:t>. </a:t>
            </a:r>
            <a:r>
              <a:rPr lang="ru-RU" sz="2400" dirty="0" err="1"/>
              <a:t>Бұл</a:t>
            </a:r>
            <a:r>
              <a:rPr lang="ru-RU" sz="2400" dirty="0"/>
              <a:t> </a:t>
            </a:r>
            <a:r>
              <a:rPr lang="ru-RU" sz="2400" dirty="0" err="1"/>
              <a:t>күй</a:t>
            </a:r>
            <a:r>
              <a:rPr lang="ru-RU" sz="2400" dirty="0"/>
              <a:t> </a:t>
            </a:r>
            <a:r>
              <a:rPr lang="ru-RU" sz="2400" dirty="0" err="1"/>
              <a:t>ынта</a:t>
            </a:r>
            <a:r>
              <a:rPr lang="ru-RU" sz="2400" dirty="0"/>
              <a:t> </a:t>
            </a:r>
            <a:r>
              <a:rPr lang="ru-RU" sz="2400" dirty="0" err="1"/>
              <a:t>салуды</a:t>
            </a:r>
            <a:r>
              <a:rPr lang="ru-RU" sz="2400" dirty="0"/>
              <a:t> </a:t>
            </a:r>
            <a:r>
              <a:rPr lang="ru-RU" sz="2400" dirty="0" err="1"/>
              <a:t>босату</a:t>
            </a:r>
            <a:r>
              <a:rPr lang="ru-RU" sz="2400" dirty="0"/>
              <a:t> </a:t>
            </a:r>
            <a:r>
              <a:rPr lang="ru-RU" sz="2400" dirty="0" err="1"/>
              <a:t>салдарынан</a:t>
            </a:r>
            <a:r>
              <a:rPr lang="ru-RU" sz="2400" dirty="0"/>
              <a:t>, </a:t>
            </a:r>
            <a:r>
              <a:rPr lang="ru-RU" sz="2400" dirty="0" err="1"/>
              <a:t>уайымдаудан</a:t>
            </a:r>
            <a:r>
              <a:rPr lang="ru-RU" sz="2400" dirty="0"/>
              <a:t> </a:t>
            </a:r>
            <a:r>
              <a:rPr lang="ru-RU" sz="2400" dirty="0" err="1"/>
              <a:t>немесе</a:t>
            </a:r>
            <a:r>
              <a:rPr lang="ru-RU" sz="2400" dirty="0"/>
              <a:t> </a:t>
            </a:r>
            <a:r>
              <a:rPr lang="ru-RU" sz="2400" dirty="0" err="1"/>
              <a:t>физикалық</a:t>
            </a:r>
            <a:r>
              <a:rPr lang="ru-RU" sz="2400" dirty="0"/>
              <a:t> </a:t>
            </a:r>
            <a:r>
              <a:rPr lang="ru-RU" sz="2400" dirty="0" err="1"/>
              <a:t>күш</a:t>
            </a:r>
            <a:r>
              <a:rPr lang="ru-RU" sz="2400" dirty="0"/>
              <a:t> </a:t>
            </a:r>
            <a:r>
              <a:rPr lang="ru-RU" sz="2400" dirty="0" err="1"/>
              <a:t>салудан</a:t>
            </a:r>
            <a:r>
              <a:rPr lang="ru-RU" sz="2400" dirty="0"/>
              <a:t> </a:t>
            </a:r>
            <a:r>
              <a:rPr lang="ru-RU" sz="2400" dirty="0" err="1"/>
              <a:t>кейін</a:t>
            </a:r>
            <a:r>
              <a:rPr lang="ru-RU" sz="2400" dirty="0"/>
              <a:t>  </a:t>
            </a:r>
            <a:r>
              <a:rPr lang="ru-RU" sz="2400" dirty="0" err="1"/>
              <a:t>пайда</a:t>
            </a:r>
            <a:r>
              <a:rPr lang="ru-RU" sz="2400" dirty="0"/>
              <a:t> </a:t>
            </a:r>
            <a:r>
              <a:rPr lang="ru-RU" sz="2400" dirty="0" err="1"/>
              <a:t>болады</a:t>
            </a:r>
            <a:r>
              <a:rPr lang="ru-RU" sz="2400" dirty="0"/>
              <a:t>. </a:t>
            </a:r>
          </a:p>
          <a:p>
            <a:pPr marL="380990" indent="-380990">
              <a:buFont typeface="Wingdings" pitchFamily="2" charset="2"/>
              <a:buChar char="Ø"/>
            </a:pPr>
            <a:r>
              <a:rPr lang="ru-RU" sz="2400" b="1" dirty="0" err="1"/>
              <a:t>Ұйқы</a:t>
            </a:r>
            <a:r>
              <a:rPr lang="ru-RU" sz="2400" dirty="0"/>
              <a:t> - </a:t>
            </a:r>
            <a:r>
              <a:rPr lang="ru-RU" sz="2400" dirty="0" err="1"/>
              <a:t>бұл</a:t>
            </a:r>
            <a:r>
              <a:rPr lang="ru-RU" sz="2400" dirty="0"/>
              <a:t> </a:t>
            </a:r>
            <a:r>
              <a:rPr lang="ru-RU" sz="2400" dirty="0" err="1"/>
              <a:t>вегетативтік</a:t>
            </a:r>
            <a:r>
              <a:rPr lang="ru-RU" sz="2400" dirty="0"/>
              <a:t> </a:t>
            </a:r>
            <a:r>
              <a:rPr lang="ru-RU" sz="2400" dirty="0" err="1"/>
              <a:t>және</a:t>
            </a:r>
            <a:r>
              <a:rPr lang="ru-RU" sz="2400" dirty="0"/>
              <a:t> </a:t>
            </a:r>
            <a:r>
              <a:rPr lang="ru-RU" sz="2400" dirty="0" err="1"/>
              <a:t>моторлық</a:t>
            </a:r>
            <a:r>
              <a:rPr lang="ru-RU" sz="2400" dirty="0"/>
              <a:t> </a:t>
            </a:r>
            <a:r>
              <a:rPr lang="ru-RU" sz="2400" dirty="0" err="1"/>
              <a:t>салаларында</a:t>
            </a:r>
            <a:r>
              <a:rPr lang="ru-RU" sz="2400" dirty="0"/>
              <a:t> </a:t>
            </a:r>
            <a:r>
              <a:rPr lang="ru-RU" sz="2400" dirty="0" err="1"/>
              <a:t>ерекше</a:t>
            </a:r>
            <a:r>
              <a:rPr lang="ru-RU" sz="2400" dirty="0"/>
              <a:t> </a:t>
            </a:r>
            <a:r>
              <a:rPr lang="ru-RU" sz="2400" dirty="0" err="1"/>
              <a:t>мінез-құлық</a:t>
            </a:r>
            <a:r>
              <a:rPr lang="ru-RU" sz="2400" dirty="0"/>
              <a:t> </a:t>
            </a:r>
            <a:r>
              <a:rPr lang="ru-RU" sz="2400" dirty="0" err="1"/>
              <a:t>көріністері</a:t>
            </a:r>
            <a:r>
              <a:rPr lang="ru-RU" sz="2400" dirty="0"/>
              <a:t> бар </a:t>
            </a:r>
            <a:r>
              <a:rPr lang="ru-RU" sz="2400" dirty="0" err="1"/>
              <a:t>адамның</a:t>
            </a:r>
            <a:r>
              <a:rPr lang="ru-RU" sz="2400" dirty="0"/>
              <a:t> </a:t>
            </a:r>
            <a:r>
              <a:rPr lang="ru-RU" sz="2400" dirty="0" err="1"/>
              <a:t>мезгіл-мезгіл</a:t>
            </a:r>
            <a:r>
              <a:rPr lang="ru-RU" sz="2400" dirty="0"/>
              <a:t> </a:t>
            </a:r>
            <a:r>
              <a:rPr lang="ru-RU" sz="2400" dirty="0" err="1"/>
              <a:t>пайда</a:t>
            </a:r>
            <a:r>
              <a:rPr lang="ru-RU" sz="2400" dirty="0"/>
              <a:t> </a:t>
            </a:r>
            <a:r>
              <a:rPr lang="ru-RU" sz="2400" dirty="0" err="1"/>
              <a:t>болатын</a:t>
            </a:r>
            <a:r>
              <a:rPr lang="ru-RU" sz="2400" dirty="0"/>
              <a:t> </a:t>
            </a:r>
            <a:r>
              <a:rPr lang="ru-RU" sz="2400" dirty="0" err="1"/>
              <a:t>функционалдық</a:t>
            </a:r>
            <a:r>
              <a:rPr lang="ru-RU" sz="2400" dirty="0"/>
              <a:t> </a:t>
            </a:r>
            <a:r>
              <a:rPr lang="ru-RU" sz="2400" dirty="0" err="1"/>
              <a:t>күйі</a:t>
            </a:r>
            <a:r>
              <a:rPr lang="ru-RU" sz="2400" dirty="0"/>
              <a:t>. </a:t>
            </a:r>
            <a:r>
              <a:rPr lang="ru-RU" sz="2400" b="1" dirty="0" err="1"/>
              <a:t>Оңтайлы</a:t>
            </a:r>
            <a:r>
              <a:rPr lang="ru-RU" sz="2400" b="1" dirty="0"/>
              <a:t> </a:t>
            </a:r>
            <a:r>
              <a:rPr lang="ru-RU" sz="2400" b="1" dirty="0" err="1"/>
              <a:t>жұмыс</a:t>
            </a:r>
            <a:r>
              <a:rPr lang="ru-RU" sz="2400" b="1" dirty="0"/>
              <a:t> </a:t>
            </a:r>
            <a:r>
              <a:rPr lang="ru-RU" sz="2400" b="1" dirty="0" err="1"/>
              <a:t>күйі</a:t>
            </a:r>
            <a:r>
              <a:rPr lang="ru-RU" sz="2400" b="1" dirty="0"/>
              <a:t> </a:t>
            </a:r>
            <a:r>
              <a:rPr lang="ru-RU" sz="2400" dirty="0"/>
              <a:t>- </a:t>
            </a:r>
            <a:r>
              <a:rPr lang="ru-RU" sz="2400" dirty="0" err="1"/>
              <a:t>бұл</a:t>
            </a:r>
            <a:r>
              <a:rPr lang="ru-RU" sz="2400" dirty="0"/>
              <a:t> </a:t>
            </a:r>
            <a:r>
              <a:rPr lang="ru-RU" sz="2400" dirty="0" err="1"/>
              <a:t>жағдайда</a:t>
            </a:r>
            <a:r>
              <a:rPr lang="ru-RU" sz="2400" dirty="0"/>
              <a:t> </a:t>
            </a:r>
            <a:r>
              <a:rPr lang="ru-RU" sz="2400" dirty="0" err="1"/>
              <a:t>адам</a:t>
            </a:r>
            <a:r>
              <a:rPr lang="ru-RU" sz="2400" dirty="0"/>
              <a:t> </a:t>
            </a:r>
            <a:r>
              <a:rPr lang="ru-RU" sz="2400" dirty="0" err="1"/>
              <a:t>ең</a:t>
            </a:r>
            <a:r>
              <a:rPr lang="ru-RU" sz="2400" dirty="0"/>
              <a:t> </a:t>
            </a:r>
            <a:r>
              <a:rPr lang="ru-RU" sz="2400" dirty="0" err="1"/>
              <a:t>тиімді</a:t>
            </a:r>
            <a:r>
              <a:rPr lang="ru-RU" sz="2400" dirty="0"/>
              <a:t> </a:t>
            </a:r>
            <a:r>
              <a:rPr lang="ru-RU" sz="2400" dirty="0" err="1"/>
              <a:t>іс-әрекет</a:t>
            </a:r>
            <a:r>
              <a:rPr lang="ru-RU" sz="2400" dirty="0"/>
              <a:t> </a:t>
            </a:r>
            <a:r>
              <a:rPr lang="ru-RU" sz="2400" dirty="0" err="1"/>
              <a:t>етеді</a:t>
            </a:r>
            <a:r>
              <a:rPr lang="ru-RU" sz="2400" dirty="0"/>
              <a:t>, </a:t>
            </a:r>
            <a:r>
              <a:rPr lang="ru-RU" sz="2400" dirty="0" err="1"/>
              <a:t>өйткені</a:t>
            </a:r>
            <a:r>
              <a:rPr lang="ru-RU" sz="2400" dirty="0"/>
              <a:t> </a:t>
            </a:r>
            <a:r>
              <a:rPr lang="ru-RU" sz="2400" dirty="0" err="1"/>
              <a:t>ол</a:t>
            </a:r>
            <a:r>
              <a:rPr lang="ru-RU" sz="2400" dirty="0"/>
              <a:t> </a:t>
            </a:r>
            <a:r>
              <a:rPr lang="ru-RU" sz="2400" dirty="0" err="1"/>
              <a:t>әрекеттің</a:t>
            </a:r>
            <a:r>
              <a:rPr lang="ru-RU" sz="2400" dirty="0"/>
              <a:t> </a:t>
            </a:r>
            <a:r>
              <a:rPr lang="ru-RU" sz="2400" dirty="0" err="1"/>
              <a:t>ең</a:t>
            </a:r>
            <a:r>
              <a:rPr lang="ru-RU" sz="2400" dirty="0"/>
              <a:t> </a:t>
            </a:r>
            <a:r>
              <a:rPr lang="ru-RU" sz="2400" dirty="0" err="1"/>
              <a:t>жоғары</a:t>
            </a:r>
            <a:r>
              <a:rPr lang="ru-RU" sz="2400" dirty="0"/>
              <a:t> </a:t>
            </a:r>
            <a:r>
              <a:rPr lang="ru-RU" sz="2400" dirty="0" err="1"/>
              <a:t>тиімділігін</a:t>
            </a:r>
            <a:r>
              <a:rPr lang="ru-RU" sz="2400" dirty="0"/>
              <a:t> </a:t>
            </a:r>
            <a:r>
              <a:rPr lang="ru-RU" sz="2400" dirty="0" err="1"/>
              <a:t>қамтамасыз</a:t>
            </a:r>
            <a:r>
              <a:rPr lang="ru-RU" sz="2400" dirty="0"/>
              <a:t> </a:t>
            </a:r>
            <a:r>
              <a:rPr lang="ru-RU" sz="2400" dirty="0" err="1"/>
              <a:t>етеді</a:t>
            </a:r>
            <a:r>
              <a:rPr lang="ru-RU" sz="2400" dirty="0"/>
              <a:t>. </a:t>
            </a:r>
          </a:p>
          <a:p>
            <a:pPr marL="380990" indent="-380990">
              <a:buFont typeface="Wingdings" pitchFamily="2" charset="2"/>
              <a:buChar char="Ø"/>
            </a:pPr>
            <a:r>
              <a:rPr lang="ru-RU" sz="2400" dirty="0"/>
              <a:t> </a:t>
            </a:r>
            <a:r>
              <a:rPr lang="ru-RU" sz="2400" b="1" dirty="0" err="1"/>
              <a:t>Шаршау</a:t>
            </a:r>
            <a:r>
              <a:rPr lang="ru-RU" sz="2400" dirty="0"/>
              <a:t> - </a:t>
            </a:r>
            <a:r>
              <a:rPr lang="ru-RU" sz="2400" dirty="0" err="1"/>
              <a:t>бұл</a:t>
            </a:r>
            <a:r>
              <a:rPr lang="ru-RU" sz="2400" dirty="0"/>
              <a:t> </a:t>
            </a:r>
            <a:r>
              <a:rPr lang="ru-RU" sz="2400" dirty="0" err="1"/>
              <a:t>ұзақ</a:t>
            </a:r>
            <a:r>
              <a:rPr lang="ru-RU" sz="2400" dirty="0"/>
              <a:t> </a:t>
            </a:r>
            <a:r>
              <a:rPr lang="ru-RU" sz="2400" dirty="0" err="1"/>
              <a:t>жүктеме</a:t>
            </a:r>
            <a:r>
              <a:rPr lang="ru-RU" sz="2400" dirty="0"/>
              <a:t> </a:t>
            </a:r>
            <a:r>
              <a:rPr lang="ru-RU" sz="2400" dirty="0" err="1"/>
              <a:t>әсерінен</a:t>
            </a:r>
            <a:r>
              <a:rPr lang="ru-RU" sz="2400" dirty="0"/>
              <a:t> </a:t>
            </a:r>
            <a:r>
              <a:rPr lang="ru-RU" sz="2400" dirty="0" err="1"/>
              <a:t>жұмыс</a:t>
            </a:r>
            <a:r>
              <a:rPr lang="ru-RU" sz="2400" dirty="0"/>
              <a:t> </a:t>
            </a:r>
            <a:r>
              <a:rPr lang="ru-RU" sz="2400" dirty="0" err="1"/>
              <a:t>қабілеттілігінің</a:t>
            </a:r>
            <a:r>
              <a:rPr lang="ru-RU" sz="2400" dirty="0"/>
              <a:t> </a:t>
            </a:r>
            <a:r>
              <a:rPr lang="ru-RU" sz="2400" dirty="0" err="1"/>
              <a:t>уақытша</a:t>
            </a:r>
            <a:r>
              <a:rPr lang="ru-RU" sz="2400" dirty="0"/>
              <a:t> </a:t>
            </a:r>
            <a:r>
              <a:rPr lang="ru-RU" sz="2400" dirty="0" err="1"/>
              <a:t>төмендеуімен</a:t>
            </a:r>
            <a:r>
              <a:rPr lang="ru-RU" sz="2400" dirty="0"/>
              <a:t> </a:t>
            </a:r>
            <a:r>
              <a:rPr lang="ru-RU" sz="2400" dirty="0" err="1"/>
              <a:t>сипатталатын</a:t>
            </a:r>
            <a:r>
              <a:rPr lang="ru-RU" sz="2400" dirty="0"/>
              <a:t> </a:t>
            </a:r>
            <a:r>
              <a:rPr lang="ru-RU" sz="2400" dirty="0" err="1"/>
              <a:t>күй</a:t>
            </a:r>
            <a:r>
              <a:rPr lang="ru-RU" sz="2400" dirty="0"/>
              <a:t>. </a:t>
            </a:r>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11393"/>
          <a:stretch/>
        </p:blipFill>
        <p:spPr>
          <a:xfrm>
            <a:off x="8592277" y="1910335"/>
            <a:ext cx="2592288" cy="1462797"/>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0149" y="3582658"/>
            <a:ext cx="2304256" cy="1462316"/>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44405" y="4313816"/>
            <a:ext cx="1962640" cy="1962640"/>
          </a:xfrm>
          <a:prstGeom prst="rect">
            <a:avLst/>
          </a:prstGeom>
        </p:spPr>
      </p:pic>
    </p:spTree>
    <p:extLst>
      <p:ext uri="{BB962C8B-B14F-4D97-AF65-F5344CB8AC3E}">
        <p14:creationId xmlns:p14="http://schemas.microsoft.com/office/powerpoint/2010/main" val="138086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2" name="Подзаголовок 1"/>
          <p:cNvSpPr>
            <a:spLocks noGrp="1"/>
          </p:cNvSpPr>
          <p:nvPr>
            <p:ph type="subTitle" idx="1"/>
          </p:nvPr>
        </p:nvSpPr>
        <p:spPr>
          <a:xfrm>
            <a:off x="1295467" y="452669"/>
            <a:ext cx="10081120" cy="752017"/>
          </a:xfrm>
        </p:spPr>
        <p:style>
          <a:lnRef idx="2">
            <a:schemeClr val="accent4"/>
          </a:lnRef>
          <a:fillRef idx="1">
            <a:schemeClr val="lt1"/>
          </a:fillRef>
          <a:effectRef idx="0">
            <a:schemeClr val="accent4"/>
          </a:effectRef>
          <a:fontRef idx="minor">
            <a:schemeClr val="dk1"/>
          </a:fontRef>
        </p:style>
        <p:txBody>
          <a:bodyPr/>
          <a:lstStyle/>
          <a:p>
            <a:pPr marL="177796" indent="0"/>
            <a:r>
              <a:rPr lang="ru-RU" sz="3200" b="1" dirty="0" err="1">
                <a:solidFill>
                  <a:schemeClr val="accent1"/>
                </a:solidFill>
              </a:rPr>
              <a:t>Ағза</a:t>
            </a:r>
            <a:r>
              <a:rPr lang="ru-RU" sz="3200" b="1" dirty="0">
                <a:solidFill>
                  <a:schemeClr val="accent1"/>
                </a:solidFill>
              </a:rPr>
              <a:t> мен психика </a:t>
            </a:r>
            <a:r>
              <a:rPr lang="ru-RU" sz="3200" b="1" dirty="0" err="1">
                <a:solidFill>
                  <a:schemeClr val="accent1"/>
                </a:solidFill>
              </a:rPr>
              <a:t>күйлерінің</a:t>
            </a:r>
            <a:r>
              <a:rPr lang="ru-RU" sz="3200" b="1" dirty="0">
                <a:solidFill>
                  <a:schemeClr val="accent1"/>
                </a:solidFill>
              </a:rPr>
              <a:t> </a:t>
            </a:r>
            <a:r>
              <a:rPr lang="ru-RU" sz="3200" b="1" dirty="0" err="1">
                <a:solidFill>
                  <a:schemeClr val="accent1"/>
                </a:solidFill>
              </a:rPr>
              <a:t>жалпы</a:t>
            </a:r>
            <a:r>
              <a:rPr lang="ru-RU" sz="3200" b="1" dirty="0">
                <a:solidFill>
                  <a:schemeClr val="accent1"/>
                </a:solidFill>
              </a:rPr>
              <a:t> </a:t>
            </a:r>
            <a:r>
              <a:rPr lang="ru-RU" sz="3200" b="1" dirty="0" err="1">
                <a:solidFill>
                  <a:schemeClr val="accent1"/>
                </a:solidFill>
              </a:rPr>
              <a:t>сипаттамасы</a:t>
            </a:r>
            <a:endParaRPr lang="ru-RU" sz="3200" b="1" dirty="0">
              <a:solidFill>
                <a:schemeClr val="accent1"/>
              </a:solidFill>
            </a:endParaRPr>
          </a:p>
        </p:txBody>
      </p:sp>
      <p:sp>
        <p:nvSpPr>
          <p:cNvPr id="5" name="Прямоугольник 4"/>
          <p:cNvSpPr/>
          <p:nvPr/>
        </p:nvSpPr>
        <p:spPr>
          <a:xfrm>
            <a:off x="1021950" y="1204686"/>
            <a:ext cx="10177131" cy="2677656"/>
          </a:xfrm>
          <a:prstGeom prst="rect">
            <a:avLst/>
          </a:prstGeom>
        </p:spPr>
        <p:txBody>
          <a:bodyPr wrap="square">
            <a:spAutoFit/>
          </a:bodyPr>
          <a:lstStyle/>
          <a:p>
            <a:pPr marL="380990" indent="-380990">
              <a:buFont typeface="Wingdings" pitchFamily="2" charset="2"/>
              <a:buChar char="Ø"/>
            </a:pPr>
            <a:r>
              <a:rPr lang="ru-RU" sz="2400" dirty="0" err="1"/>
              <a:t>Функционалдық</a:t>
            </a:r>
            <a:r>
              <a:rPr lang="ru-RU" sz="2400" dirty="0"/>
              <a:t> </a:t>
            </a:r>
            <a:r>
              <a:rPr lang="ru-RU" sz="2400" dirty="0" err="1"/>
              <a:t>күйдің</a:t>
            </a:r>
            <a:r>
              <a:rPr lang="ru-RU" sz="2400" dirty="0"/>
              <a:t> </a:t>
            </a:r>
            <a:r>
              <a:rPr lang="ru-RU" sz="2400" dirty="0" err="1"/>
              <a:t>тағы</a:t>
            </a:r>
            <a:r>
              <a:rPr lang="ru-RU" sz="2400" dirty="0"/>
              <a:t> </a:t>
            </a:r>
            <a:r>
              <a:rPr lang="ru-RU" sz="2400" dirty="0" err="1"/>
              <a:t>бір</a:t>
            </a:r>
            <a:r>
              <a:rPr lang="ru-RU" sz="2400" dirty="0"/>
              <a:t> </a:t>
            </a:r>
            <a:r>
              <a:rPr lang="ru-RU" sz="2400" dirty="0" err="1"/>
              <a:t>түрі</a:t>
            </a:r>
            <a:r>
              <a:rPr lang="ru-RU" sz="2400" dirty="0"/>
              <a:t> - </a:t>
            </a:r>
            <a:r>
              <a:rPr lang="ru-RU" sz="2400" dirty="0" err="1"/>
              <a:t>бұл</a:t>
            </a:r>
            <a:r>
              <a:rPr lang="ru-RU" sz="2400" dirty="0"/>
              <a:t> </a:t>
            </a:r>
            <a:r>
              <a:rPr lang="ru-RU" sz="2400" dirty="0" err="1"/>
              <a:t>физиологиялық</a:t>
            </a:r>
            <a:r>
              <a:rPr lang="ru-RU" sz="2400" dirty="0"/>
              <a:t> </a:t>
            </a:r>
            <a:r>
              <a:rPr lang="ru-RU" sz="2400" dirty="0" err="1"/>
              <a:t>және</a:t>
            </a:r>
            <a:r>
              <a:rPr lang="ru-RU" sz="2400" dirty="0"/>
              <a:t> </a:t>
            </a:r>
            <a:r>
              <a:rPr lang="ru-RU" sz="2400" dirty="0" err="1"/>
              <a:t>психикалық</a:t>
            </a:r>
            <a:r>
              <a:rPr lang="ru-RU" sz="2400" dirty="0"/>
              <a:t> </a:t>
            </a:r>
            <a:r>
              <a:rPr lang="ru-RU" sz="2400" dirty="0" err="1"/>
              <a:t>белсенділіктің</a:t>
            </a:r>
            <a:r>
              <a:rPr lang="ru-RU" sz="2400" dirty="0"/>
              <a:t> </a:t>
            </a:r>
            <a:r>
              <a:rPr lang="ru-RU" sz="2400" dirty="0" err="1"/>
              <a:t>жоғарылауымен</a:t>
            </a:r>
            <a:r>
              <a:rPr lang="ru-RU" sz="2400" dirty="0"/>
              <a:t> </a:t>
            </a:r>
            <a:r>
              <a:rPr lang="ru-RU" sz="2400" dirty="0" err="1"/>
              <a:t>сипатталатын</a:t>
            </a:r>
            <a:r>
              <a:rPr lang="ru-RU" sz="2400" dirty="0"/>
              <a:t> </a:t>
            </a:r>
            <a:r>
              <a:rPr lang="ru-RU" sz="2400" b="1" dirty="0"/>
              <a:t>стресс</a:t>
            </a:r>
            <a:r>
              <a:rPr lang="ru-RU" sz="2400" dirty="0"/>
              <a:t>. Осы </a:t>
            </a:r>
            <a:r>
              <a:rPr lang="ru-RU" sz="2400" dirty="0" err="1"/>
              <a:t>күй</a:t>
            </a:r>
            <a:r>
              <a:rPr lang="ru-RU" sz="2400" dirty="0"/>
              <a:t> </a:t>
            </a:r>
            <a:r>
              <a:rPr lang="ru-RU" sz="2400" dirty="0" err="1"/>
              <a:t>үшін</a:t>
            </a:r>
            <a:r>
              <a:rPr lang="ru-RU" sz="2400" dirty="0"/>
              <a:t> аса </a:t>
            </a:r>
            <a:r>
              <a:rPr lang="ru-RU" sz="2400" dirty="0" err="1"/>
              <a:t>тұрақсыздық</a:t>
            </a:r>
            <a:r>
              <a:rPr lang="ru-RU" sz="2400" dirty="0"/>
              <a:t> </a:t>
            </a:r>
            <a:r>
              <a:rPr lang="ru-RU" sz="2400" dirty="0" err="1"/>
              <a:t>тән</a:t>
            </a:r>
            <a:r>
              <a:rPr lang="ru-RU" sz="2400" dirty="0"/>
              <a:t>. </a:t>
            </a:r>
            <a:r>
              <a:rPr lang="ru-RU" sz="2400" dirty="0" err="1"/>
              <a:t>Қолайлы</a:t>
            </a:r>
            <a:r>
              <a:rPr lang="ru-RU" sz="2400" dirty="0"/>
              <a:t> </a:t>
            </a:r>
            <a:r>
              <a:rPr lang="ru-RU" sz="2400" dirty="0" err="1"/>
              <a:t>жағдайларда</a:t>
            </a:r>
            <a:r>
              <a:rPr lang="ru-RU" sz="2400" dirty="0"/>
              <a:t> </a:t>
            </a:r>
            <a:r>
              <a:rPr lang="ru-RU" sz="2400" dirty="0" err="1"/>
              <a:t>ол</a:t>
            </a:r>
            <a:r>
              <a:rPr lang="ru-RU" sz="2400" dirty="0"/>
              <a:t> </a:t>
            </a:r>
            <a:r>
              <a:rPr lang="ru-RU" sz="2400" dirty="0" err="1"/>
              <a:t>оңтайлы</a:t>
            </a:r>
            <a:r>
              <a:rPr lang="ru-RU" sz="2400" dirty="0"/>
              <a:t> </a:t>
            </a:r>
            <a:r>
              <a:rPr lang="ru-RU" sz="2400" dirty="0" err="1"/>
              <a:t>жұмыс</a:t>
            </a:r>
            <a:r>
              <a:rPr lang="ru-RU" sz="2400" dirty="0"/>
              <a:t> </a:t>
            </a:r>
            <a:r>
              <a:rPr lang="ru-RU" sz="2400" dirty="0" err="1"/>
              <a:t>жағдайына</a:t>
            </a:r>
            <a:r>
              <a:rPr lang="ru-RU" sz="2400" dirty="0"/>
              <a:t>, ал </a:t>
            </a:r>
            <a:r>
              <a:rPr lang="ru-RU" sz="2400" dirty="0" err="1"/>
              <a:t>қолайсыз</a:t>
            </a:r>
            <a:r>
              <a:rPr lang="ru-RU" sz="2400" dirty="0"/>
              <a:t> </a:t>
            </a:r>
            <a:r>
              <a:rPr lang="ru-RU" sz="2400" dirty="0" err="1"/>
              <a:t>жағдайларда</a:t>
            </a:r>
            <a:r>
              <a:rPr lang="ru-RU" sz="2400" dirty="0"/>
              <a:t> -  </a:t>
            </a:r>
            <a:r>
              <a:rPr lang="ru-RU" sz="2400" dirty="0" err="1"/>
              <a:t>жүйке-эмоционалдық</a:t>
            </a:r>
            <a:r>
              <a:rPr lang="ru-RU" sz="2400" dirty="0"/>
              <a:t> </a:t>
            </a:r>
            <a:r>
              <a:rPr lang="ru-RU" sz="2400" dirty="0" err="1"/>
              <a:t>шиеленіс</a:t>
            </a:r>
            <a:r>
              <a:rPr lang="ru-RU" sz="2400" dirty="0"/>
              <a:t> </a:t>
            </a:r>
            <a:r>
              <a:rPr lang="ru-RU" sz="2400" dirty="0" err="1"/>
              <a:t>жағдайына</a:t>
            </a:r>
            <a:r>
              <a:rPr lang="ru-RU" sz="2400" dirty="0"/>
              <a:t> </a:t>
            </a:r>
            <a:r>
              <a:rPr lang="ru-RU" sz="2400" dirty="0" err="1"/>
              <a:t>айналуы</a:t>
            </a:r>
            <a:r>
              <a:rPr lang="ru-RU" sz="2400" dirty="0"/>
              <a:t> </a:t>
            </a:r>
            <a:r>
              <a:rPr lang="ru-RU" sz="2400" dirty="0" err="1"/>
              <a:t>мүмкін</a:t>
            </a:r>
            <a:r>
              <a:rPr lang="ru-RU" sz="2400" dirty="0"/>
              <a:t>, </a:t>
            </a:r>
            <a:r>
              <a:rPr lang="ru-RU" sz="2400" dirty="0" err="1"/>
              <a:t>оған</a:t>
            </a:r>
            <a:r>
              <a:rPr lang="ru-RU" sz="2400" dirty="0"/>
              <a:t> </a:t>
            </a:r>
            <a:r>
              <a:rPr lang="ru-RU" sz="2400" dirty="0" err="1"/>
              <a:t>жалпы</a:t>
            </a:r>
            <a:r>
              <a:rPr lang="ru-RU" sz="2400" dirty="0"/>
              <a:t> </a:t>
            </a:r>
            <a:r>
              <a:rPr lang="ru-RU" sz="2400" dirty="0" err="1"/>
              <a:t>жұмыс</a:t>
            </a:r>
            <a:r>
              <a:rPr lang="ru-RU" sz="2400" dirty="0"/>
              <a:t> </a:t>
            </a:r>
            <a:r>
              <a:rPr lang="ru-RU" sz="2400" dirty="0" err="1"/>
              <a:t>қабілеттілігінің</a:t>
            </a:r>
            <a:r>
              <a:rPr lang="ru-RU" sz="2400" dirty="0"/>
              <a:t> де, </a:t>
            </a:r>
            <a:r>
              <a:rPr lang="ru-RU" sz="2400" dirty="0" err="1"/>
              <a:t>жеке</a:t>
            </a:r>
            <a:r>
              <a:rPr lang="ru-RU" sz="2400" dirty="0"/>
              <a:t> </a:t>
            </a:r>
            <a:r>
              <a:rPr lang="ru-RU" sz="2400" dirty="0" err="1"/>
              <a:t>жүйелер</a:t>
            </a:r>
            <a:r>
              <a:rPr lang="ru-RU" sz="2400" dirty="0"/>
              <a:t> мен </a:t>
            </a:r>
            <a:r>
              <a:rPr lang="ru-RU" sz="2400" dirty="0" err="1"/>
              <a:t>органдардың</a:t>
            </a:r>
            <a:r>
              <a:rPr lang="ru-RU" sz="2400" dirty="0"/>
              <a:t> </a:t>
            </a:r>
            <a:r>
              <a:rPr lang="ru-RU" sz="2400" dirty="0" err="1"/>
              <a:t>жұмыс</a:t>
            </a:r>
            <a:r>
              <a:rPr lang="ru-RU" sz="2400" dirty="0"/>
              <a:t> </a:t>
            </a:r>
            <a:r>
              <a:rPr lang="ru-RU" sz="2400" dirty="0" err="1"/>
              <a:t>істеу</a:t>
            </a:r>
            <a:r>
              <a:rPr lang="ru-RU" sz="2400" dirty="0"/>
              <a:t> </a:t>
            </a:r>
            <a:r>
              <a:rPr lang="ru-RU" sz="2400" dirty="0" err="1"/>
              <a:t>тиімділігінің</a:t>
            </a:r>
            <a:r>
              <a:rPr lang="ru-RU" sz="2400" dirty="0"/>
              <a:t> </a:t>
            </a:r>
            <a:r>
              <a:rPr lang="ru-RU" sz="2400" dirty="0" err="1"/>
              <a:t>төмендеуі</a:t>
            </a:r>
            <a:r>
              <a:rPr lang="ru-RU" sz="2400" dirty="0"/>
              <a:t>, </a:t>
            </a:r>
            <a:r>
              <a:rPr lang="ru-RU" sz="2400" dirty="0" err="1"/>
              <a:t>сондай-ақ</a:t>
            </a:r>
            <a:r>
              <a:rPr lang="ru-RU" sz="2400" dirty="0"/>
              <a:t> энергия </a:t>
            </a:r>
            <a:r>
              <a:rPr lang="ru-RU" sz="2400" dirty="0" err="1"/>
              <a:t>ресурстарының</a:t>
            </a:r>
            <a:r>
              <a:rPr lang="ru-RU" sz="2400" dirty="0"/>
              <a:t> </a:t>
            </a:r>
            <a:r>
              <a:rPr lang="ru-RU" sz="2400" dirty="0" err="1"/>
              <a:t>сарқылуы</a:t>
            </a:r>
            <a:r>
              <a:rPr lang="ru-RU" sz="2400" dirty="0"/>
              <a:t> </a:t>
            </a:r>
            <a:r>
              <a:rPr lang="ru-RU" sz="2400" dirty="0" err="1"/>
              <a:t>тән</a:t>
            </a:r>
            <a:r>
              <a:rPr lang="ru-RU" sz="2400" dirty="0"/>
              <a:t>.</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4901" y="4426856"/>
            <a:ext cx="3314657" cy="195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498667" y="3823870"/>
            <a:ext cx="7079276" cy="2554545"/>
          </a:xfrm>
          <a:prstGeom prst="rect">
            <a:avLst/>
          </a:prstGeom>
        </p:spPr>
        <p:txBody>
          <a:bodyPr wrap="square">
            <a:spAutoFit/>
          </a:bodyPr>
          <a:lstStyle/>
          <a:p>
            <a:r>
              <a:rPr lang="ru-RU" sz="2000" dirty="0"/>
              <a:t>Стресс </a:t>
            </a:r>
            <a:r>
              <a:rPr lang="ru-RU" sz="2000" dirty="0" err="1" smtClean="0"/>
              <a:t>дегенімі</a:t>
            </a:r>
            <a:r>
              <a:rPr lang="ru-RU" sz="2000" dirty="0" smtClean="0"/>
              <a:t> </a:t>
            </a:r>
            <a:r>
              <a:rPr lang="ru-RU" sz="2000" dirty="0"/>
              <a:t>- </a:t>
            </a:r>
            <a:r>
              <a:rPr lang="ru-RU" sz="2000" dirty="0" err="1"/>
              <a:t>ағзаның</a:t>
            </a:r>
            <a:r>
              <a:rPr lang="ru-RU" sz="2000" dirty="0"/>
              <a:t> </a:t>
            </a:r>
            <a:r>
              <a:rPr lang="ru-RU" sz="2000" dirty="0" err="1"/>
              <a:t>оған</a:t>
            </a:r>
            <a:r>
              <a:rPr lang="ru-RU" sz="2000" dirty="0"/>
              <a:t> </a:t>
            </a:r>
            <a:r>
              <a:rPr lang="ru-RU" sz="2000" dirty="0" err="1"/>
              <a:t>қойылған</a:t>
            </a:r>
            <a:r>
              <a:rPr lang="ru-RU" sz="2000" dirty="0"/>
              <a:t> </a:t>
            </a:r>
            <a:r>
              <a:rPr lang="ru-RU" sz="2000" dirty="0" err="1"/>
              <a:t>сыртқы</a:t>
            </a:r>
            <a:r>
              <a:rPr lang="ru-RU" sz="2000" dirty="0"/>
              <a:t> </a:t>
            </a:r>
            <a:r>
              <a:rPr lang="ru-RU" sz="2000" dirty="0" err="1"/>
              <a:t>немесе</a:t>
            </a:r>
            <a:r>
              <a:rPr lang="ru-RU" sz="2000" dirty="0"/>
              <a:t> </a:t>
            </a:r>
            <a:r>
              <a:rPr lang="ru-RU" sz="2000" dirty="0" err="1"/>
              <a:t>ішкі</a:t>
            </a:r>
            <a:r>
              <a:rPr lang="ru-RU" sz="2000" dirty="0"/>
              <a:t> </a:t>
            </a:r>
            <a:r>
              <a:rPr lang="ru-RU" sz="2000" dirty="0" err="1"/>
              <a:t>талаптарға</a:t>
            </a:r>
            <a:r>
              <a:rPr lang="ru-RU" sz="2000" dirty="0"/>
              <a:t> </a:t>
            </a:r>
            <a:r>
              <a:rPr lang="ru-RU" sz="2000" dirty="0" err="1"/>
              <a:t>арнайы</a:t>
            </a:r>
            <a:r>
              <a:rPr lang="ru-RU" sz="2000" dirty="0"/>
              <a:t> </a:t>
            </a:r>
            <a:r>
              <a:rPr lang="ru-RU" sz="2000" dirty="0" err="1"/>
              <a:t>емес</a:t>
            </a:r>
            <a:r>
              <a:rPr lang="ru-RU" sz="2000" dirty="0"/>
              <a:t> </a:t>
            </a:r>
            <a:r>
              <a:rPr lang="ru-RU" sz="2000" dirty="0" err="1"/>
              <a:t>жауабы</a:t>
            </a:r>
            <a:r>
              <a:rPr lang="ru-RU" sz="2000" dirty="0"/>
              <a:t>. </a:t>
            </a:r>
            <a:r>
              <a:rPr lang="ru-RU" sz="2000" dirty="0" err="1"/>
              <a:t>Бұл</a:t>
            </a:r>
            <a:r>
              <a:rPr lang="ru-RU" sz="2000" dirty="0"/>
              <a:t> </a:t>
            </a:r>
            <a:r>
              <a:rPr lang="ru-RU" sz="2000" dirty="0" err="1"/>
              <a:t>ұғымды</a:t>
            </a:r>
            <a:r>
              <a:rPr lang="ru-RU" sz="2000" dirty="0"/>
              <a:t> </a:t>
            </a:r>
            <a:r>
              <a:rPr lang="ru-RU" sz="2000" b="1" dirty="0"/>
              <a:t>Г. </a:t>
            </a:r>
            <a:r>
              <a:rPr lang="ru-RU" sz="2000" b="1" dirty="0" err="1"/>
              <a:t>Селье</a:t>
            </a:r>
            <a:r>
              <a:rPr lang="ru-RU" sz="2000" b="1" dirty="0"/>
              <a:t> </a:t>
            </a:r>
            <a:r>
              <a:rPr lang="ru-RU" sz="2000" dirty="0" err="1"/>
              <a:t>ұсынды</a:t>
            </a:r>
            <a:r>
              <a:rPr lang="ru-RU" sz="2000" dirty="0"/>
              <a:t>. </a:t>
            </a:r>
            <a:r>
              <a:rPr lang="ru-RU" sz="2000" dirty="0" err="1"/>
              <a:t>Ол</a:t>
            </a:r>
            <a:r>
              <a:rPr lang="ru-RU" sz="2000" dirty="0"/>
              <a:t> </a:t>
            </a:r>
            <a:r>
              <a:rPr lang="ru-RU" sz="2000" dirty="0" err="1"/>
              <a:t>әртүрлі</a:t>
            </a:r>
            <a:r>
              <a:rPr lang="ru-RU" sz="2000" dirty="0"/>
              <a:t> </a:t>
            </a:r>
            <a:r>
              <a:rPr lang="ru-RU" sz="2000" dirty="0" err="1"/>
              <a:t>жағымсыз</a:t>
            </a:r>
            <a:r>
              <a:rPr lang="ru-RU" sz="2000" dirty="0"/>
              <a:t> </a:t>
            </a:r>
            <a:r>
              <a:rPr lang="ru-RU" sz="2000" dirty="0" err="1"/>
              <a:t>әсерлерге</a:t>
            </a:r>
            <a:r>
              <a:rPr lang="ru-RU" sz="2000" dirty="0"/>
              <a:t>, </a:t>
            </a:r>
            <a:r>
              <a:rPr lang="ru-RU" sz="2000" dirty="0" err="1"/>
              <a:t>мысалы</a:t>
            </a:r>
            <a:r>
              <a:rPr lang="ru-RU" sz="2000" dirty="0"/>
              <a:t>, </a:t>
            </a:r>
            <a:r>
              <a:rPr lang="ru-RU" sz="2000" dirty="0" err="1"/>
              <a:t>суыққа</a:t>
            </a:r>
            <a:r>
              <a:rPr lang="ru-RU" sz="2000" dirty="0"/>
              <a:t>, </a:t>
            </a:r>
            <a:r>
              <a:rPr lang="ru-RU" sz="2000" dirty="0" err="1"/>
              <a:t>шаршауға</a:t>
            </a:r>
            <a:r>
              <a:rPr lang="ru-RU" sz="2000" dirty="0"/>
              <a:t>, </a:t>
            </a:r>
            <a:r>
              <a:rPr lang="ru-RU" sz="2000" dirty="0" err="1"/>
              <a:t>қорқынышқа</a:t>
            </a:r>
            <a:r>
              <a:rPr lang="ru-RU" sz="2000" dirty="0"/>
              <a:t>, </a:t>
            </a:r>
            <a:r>
              <a:rPr lang="ru-RU" sz="2000" dirty="0" err="1"/>
              <a:t>қорлауға</a:t>
            </a:r>
            <a:r>
              <a:rPr lang="ru-RU" sz="2000" dirty="0"/>
              <a:t>, </a:t>
            </a:r>
            <a:r>
              <a:rPr lang="ru-RU" sz="2000" dirty="0" err="1"/>
              <a:t>ауырсынуға</a:t>
            </a:r>
            <a:r>
              <a:rPr lang="ru-RU" sz="2000" dirty="0"/>
              <a:t> </a:t>
            </a:r>
            <a:r>
              <a:rPr lang="ru-RU" sz="2000" dirty="0" err="1"/>
              <a:t>және</a:t>
            </a:r>
            <a:r>
              <a:rPr lang="ru-RU" sz="2000" dirty="0"/>
              <a:t> </a:t>
            </a:r>
            <a:r>
              <a:rPr lang="ru-RU" sz="2000" dirty="0" err="1"/>
              <a:t>т.б</a:t>
            </a:r>
            <a:r>
              <a:rPr lang="ru-RU" sz="2000" dirty="0"/>
              <a:t>., </a:t>
            </a:r>
            <a:r>
              <a:rPr lang="ru-RU" sz="2000" dirty="0" err="1"/>
              <a:t>ағза</a:t>
            </a:r>
            <a:r>
              <a:rPr lang="ru-RU" sz="2000" dirty="0"/>
              <a:t> </a:t>
            </a:r>
            <a:r>
              <a:rPr lang="ru-RU" sz="2000" dirty="0" err="1"/>
              <a:t>әр</a:t>
            </a:r>
            <a:r>
              <a:rPr lang="ru-RU" sz="2000" dirty="0"/>
              <a:t> </a:t>
            </a:r>
            <a:r>
              <a:rPr lang="ru-RU" sz="2000" dirty="0" err="1"/>
              <a:t>әсер</a:t>
            </a:r>
            <a:r>
              <a:rPr lang="ru-RU" sz="2000" dirty="0"/>
              <a:t> </a:t>
            </a:r>
            <a:r>
              <a:rPr lang="ru-RU" sz="2000" dirty="0" err="1"/>
              <a:t>үшін</a:t>
            </a:r>
            <a:r>
              <a:rPr lang="ru-RU" sz="2000" dirty="0"/>
              <a:t> </a:t>
            </a:r>
            <a:r>
              <a:rPr lang="ru-RU" sz="2000" dirty="0" err="1"/>
              <a:t>нақты</a:t>
            </a:r>
            <a:r>
              <a:rPr lang="ru-RU" sz="2000" dirty="0"/>
              <a:t> </a:t>
            </a:r>
            <a:r>
              <a:rPr lang="ru-RU" sz="2000" dirty="0" err="1"/>
              <a:t>қорғау</a:t>
            </a:r>
            <a:r>
              <a:rPr lang="ru-RU" sz="2000" dirty="0"/>
              <a:t> </a:t>
            </a:r>
            <a:r>
              <a:rPr lang="ru-RU" sz="2000" dirty="0" err="1"/>
              <a:t>реакциясымен</a:t>
            </a:r>
            <a:r>
              <a:rPr lang="ru-RU" sz="2000" dirty="0"/>
              <a:t> </a:t>
            </a:r>
            <a:r>
              <a:rPr lang="ru-RU" sz="2000" dirty="0" err="1"/>
              <a:t>ғана</a:t>
            </a:r>
            <a:r>
              <a:rPr lang="ru-RU" sz="2000" dirty="0"/>
              <a:t> </a:t>
            </a:r>
            <a:r>
              <a:rPr lang="ru-RU" sz="2000" dirty="0" err="1"/>
              <a:t>емес</a:t>
            </a:r>
            <a:r>
              <a:rPr lang="ru-RU" sz="2000" dirty="0"/>
              <a:t>, </a:t>
            </a:r>
            <a:r>
              <a:rPr lang="ru-RU" sz="2000" dirty="0" err="1"/>
              <a:t>сонымен</a:t>
            </a:r>
            <a:r>
              <a:rPr lang="ru-RU" sz="2000" dirty="0"/>
              <a:t> </a:t>
            </a:r>
            <a:r>
              <a:rPr lang="ru-RU" sz="2000" dirty="0" err="1"/>
              <a:t>қатар</a:t>
            </a:r>
            <a:r>
              <a:rPr lang="ru-RU" sz="2000" dirty="0"/>
              <a:t> </a:t>
            </a:r>
            <a:r>
              <a:rPr lang="ru-RU" sz="2000" dirty="0" err="1"/>
              <a:t>жалпы</a:t>
            </a:r>
            <a:r>
              <a:rPr lang="ru-RU" sz="2000" dirty="0"/>
              <a:t>, </a:t>
            </a:r>
            <a:r>
              <a:rPr lang="ru-RU" sz="2000" dirty="0" err="1"/>
              <a:t>бір</a:t>
            </a:r>
            <a:r>
              <a:rPr lang="ru-RU" sz="2000" dirty="0"/>
              <a:t> </a:t>
            </a:r>
            <a:r>
              <a:rPr lang="ru-RU" sz="2000" dirty="0" err="1"/>
              <a:t>текті</a:t>
            </a:r>
            <a:r>
              <a:rPr lang="ru-RU" sz="2000" dirty="0"/>
              <a:t> </a:t>
            </a:r>
            <a:r>
              <a:rPr lang="ru-RU" sz="2000" dirty="0" err="1"/>
              <a:t>кешенді</a:t>
            </a:r>
            <a:r>
              <a:rPr lang="ru-RU" sz="2000" dirty="0"/>
              <a:t> </a:t>
            </a:r>
            <a:r>
              <a:rPr lang="ru-RU" sz="2000" dirty="0" err="1"/>
              <a:t>реакциямен</a:t>
            </a:r>
            <a:r>
              <a:rPr lang="ru-RU" sz="2000" dirty="0"/>
              <a:t> де </a:t>
            </a:r>
            <a:r>
              <a:rPr lang="ru-RU" sz="2000" dirty="0" err="1"/>
              <a:t>ағзаға</a:t>
            </a:r>
            <a:r>
              <a:rPr lang="ru-RU" sz="2000" dirty="0"/>
              <a:t> </a:t>
            </a:r>
            <a:r>
              <a:rPr lang="ru-RU" sz="2000" dirty="0" err="1"/>
              <a:t>қандай</a:t>
            </a:r>
            <a:r>
              <a:rPr lang="ru-RU" sz="2000" dirty="0"/>
              <a:t> </a:t>
            </a:r>
            <a:r>
              <a:rPr lang="ru-RU" sz="2000" dirty="0" err="1"/>
              <a:t>қоздырғыш</a:t>
            </a:r>
            <a:r>
              <a:rPr lang="ru-RU" sz="2000" dirty="0"/>
              <a:t> </a:t>
            </a:r>
            <a:r>
              <a:rPr lang="ru-RU" sz="2000" dirty="0" err="1"/>
              <a:t>әсер</a:t>
            </a:r>
            <a:r>
              <a:rPr lang="ru-RU" sz="2000" dirty="0"/>
              <a:t> </a:t>
            </a:r>
            <a:r>
              <a:rPr lang="ru-RU" sz="2000" dirty="0" err="1"/>
              <a:t>етуіне</a:t>
            </a:r>
            <a:r>
              <a:rPr lang="ru-RU" sz="2000" dirty="0"/>
              <a:t> </a:t>
            </a:r>
            <a:r>
              <a:rPr lang="ru-RU" sz="2000" dirty="0" err="1"/>
              <a:t>байланысты</a:t>
            </a:r>
            <a:r>
              <a:rPr lang="ru-RU" sz="2000" dirty="0"/>
              <a:t> </a:t>
            </a:r>
            <a:r>
              <a:rPr lang="ru-RU" sz="2000" dirty="0" err="1"/>
              <a:t>емес</a:t>
            </a:r>
            <a:r>
              <a:rPr lang="ru-RU" sz="2000" dirty="0"/>
              <a:t> </a:t>
            </a:r>
            <a:r>
              <a:rPr lang="ru-RU" sz="2000" dirty="0" err="1"/>
              <a:t>жауап</a:t>
            </a:r>
            <a:r>
              <a:rPr lang="ru-RU" sz="2000" dirty="0"/>
              <a:t> </a:t>
            </a:r>
            <a:r>
              <a:rPr lang="ru-RU" sz="2000" dirty="0" err="1"/>
              <a:t>беретінін</a:t>
            </a:r>
            <a:r>
              <a:rPr lang="ru-RU" sz="2000" dirty="0"/>
              <a:t> </a:t>
            </a:r>
            <a:r>
              <a:rPr lang="ru-RU" sz="2000" dirty="0" err="1"/>
              <a:t>анықтай</a:t>
            </a:r>
            <a:r>
              <a:rPr lang="ru-RU" sz="2000" dirty="0"/>
              <a:t> </a:t>
            </a:r>
            <a:r>
              <a:rPr lang="ru-RU" sz="2000" dirty="0" err="1"/>
              <a:t>алды</a:t>
            </a:r>
            <a:r>
              <a:rPr lang="ru-RU" sz="2000" dirty="0"/>
              <a:t>. </a:t>
            </a:r>
          </a:p>
        </p:txBody>
      </p:sp>
    </p:spTree>
    <p:extLst>
      <p:ext uri="{BB962C8B-B14F-4D97-AF65-F5344CB8AC3E}">
        <p14:creationId xmlns:p14="http://schemas.microsoft.com/office/powerpoint/2010/main" val="3568701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3898" r="55519" b="50325"/>
          <a:stretch/>
        </p:blipFill>
        <p:spPr>
          <a:xfrm>
            <a:off x="1184481" y="803564"/>
            <a:ext cx="3290537" cy="2401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Прямоугольник с двумя усеченными противолежащими углами 4"/>
          <p:cNvSpPr/>
          <p:nvPr/>
        </p:nvSpPr>
        <p:spPr>
          <a:xfrm>
            <a:off x="4862944" y="803564"/>
            <a:ext cx="6497783" cy="5791200"/>
          </a:xfrm>
          <a:prstGeom prst="snip2Diag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5462595" y="966089"/>
            <a:ext cx="5648751" cy="5355312"/>
          </a:xfrm>
          <a:prstGeom prst="rect">
            <a:avLst/>
          </a:prstGeom>
        </p:spPr>
        <p:txBody>
          <a:bodyPr wrap="square">
            <a:spAutoFit/>
          </a:bodyPr>
          <a:lstStyle/>
          <a:p>
            <a:pPr algn="just"/>
            <a:r>
              <a:rPr lang="ru-RU" sz="1900" dirty="0" err="1">
                <a:latin typeface="Times New Roman" panose="02020603050405020304" pitchFamily="18" charset="0"/>
                <a:cs typeface="Times New Roman" panose="02020603050405020304" pitchFamily="18" charset="0"/>
              </a:rPr>
              <a:t>Селье</a:t>
            </a:r>
            <a:r>
              <a:rPr lang="ru-RU" sz="1900" dirty="0">
                <a:latin typeface="Times New Roman" panose="02020603050405020304" pitchFamily="18" charset="0"/>
                <a:cs typeface="Times New Roman" panose="02020603050405020304" pitchFamily="18" charset="0"/>
              </a:rPr>
              <a:t> Ганс (1907-1982) - </a:t>
            </a:r>
            <a:r>
              <a:rPr lang="ru-RU" sz="1900" dirty="0" err="1">
                <a:latin typeface="Times New Roman" panose="02020603050405020304" pitchFamily="18" charset="0"/>
                <a:cs typeface="Times New Roman" panose="02020603050405020304" pitchFamily="18" charset="0"/>
              </a:rPr>
              <a:t>канадалық</a:t>
            </a:r>
            <a:r>
              <a:rPr lang="ru-RU" sz="1900" dirty="0">
                <a:latin typeface="Times New Roman" panose="02020603050405020304" pitchFamily="18" charset="0"/>
                <a:cs typeface="Times New Roman" panose="02020603050405020304" pitchFamily="18" charset="0"/>
              </a:rPr>
              <a:t> биолог </a:t>
            </a:r>
            <a:r>
              <a:rPr lang="ru-RU" sz="1900" dirty="0" err="1">
                <a:latin typeface="Times New Roman" panose="02020603050405020304" pitchFamily="18" charset="0"/>
                <a:cs typeface="Times New Roman" panose="02020603050405020304" pitchFamily="18" charset="0"/>
              </a:rPr>
              <a:t>және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дәрігер</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Ол</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жалпы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бейімделу</a:t>
            </a:r>
            <a:r>
              <a:rPr lang="ru-RU" sz="1900" dirty="0">
                <a:latin typeface="Times New Roman" panose="02020603050405020304" pitchFamily="18" charset="0"/>
                <a:cs typeface="Times New Roman" panose="02020603050405020304" pitchFamily="18" charset="0"/>
              </a:rPr>
              <a:t> синдромы </a:t>
            </a:r>
            <a:r>
              <a:rPr lang="ru-RU" sz="1900" dirty="0" err="1">
                <a:latin typeface="Times New Roman" panose="02020603050405020304" pitchFamily="18" charset="0"/>
                <a:cs typeface="Times New Roman" panose="02020603050405020304" pitchFamily="18" charset="0"/>
              </a:rPr>
              <a:t>тұжырымдамасына</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негізделген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күйзеліс</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туралы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ілім</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жасады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бұл</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нейрогуморальды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реакциялар</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жиынтығы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ағзаның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психофизиологиялық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ресурстарын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қиын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жағдайда</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бейімделу</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үшін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жұмылдыруды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қамтамасыз</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етеді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Төтенше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жағдайларда</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адамның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эксперименттік</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зерттеулерінде</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Сельенің</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ілімдері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негізінде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күйзелістің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әртүрлі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формалары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анықталды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Оның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ішінде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психологиялық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күйзеліс</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ұғымы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тұжырымдалды</a:t>
            </a:r>
            <a:r>
              <a:rPr lang="ru-RU" sz="1900" dirty="0" smtClean="0">
                <a:latin typeface="Times New Roman" panose="02020603050405020304" pitchFamily="18" charset="0"/>
                <a:cs typeface="Times New Roman" panose="02020603050405020304" pitchFamily="18" charset="0"/>
              </a:rPr>
              <a:t>.</a:t>
            </a:r>
          </a:p>
          <a:p>
            <a:endParaRPr lang="ru-RU" sz="1900" dirty="0" smtClean="0">
              <a:latin typeface="Times New Roman" panose="02020603050405020304" pitchFamily="18" charset="0"/>
              <a:cs typeface="Times New Roman" panose="02020603050405020304" pitchFamily="18" charset="0"/>
            </a:endParaRPr>
          </a:p>
          <a:p>
            <a:r>
              <a:rPr lang="ru-RU" sz="1900" dirty="0" smtClean="0">
                <a:latin typeface="Times New Roman" panose="02020603050405020304" pitchFamily="18" charset="0"/>
                <a:cs typeface="Times New Roman" panose="02020603050405020304" pitchFamily="18" charset="0"/>
              </a:rPr>
              <a:t>«</a:t>
            </a:r>
            <a:r>
              <a:rPr lang="ru-RU" sz="1900" dirty="0" err="1">
                <a:latin typeface="Times New Roman" panose="02020603050405020304" pitchFamily="18" charset="0"/>
                <a:cs typeface="Times New Roman" panose="02020603050405020304" pitchFamily="18" charset="0"/>
              </a:rPr>
              <a:t>Денсаулық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ұғымының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көптеген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анықтамалары</a:t>
            </a:r>
            <a:r>
              <a:rPr lang="ru-RU" sz="1900" dirty="0">
                <a:latin typeface="Times New Roman" panose="02020603050405020304" pitchFamily="18" charset="0"/>
                <a:cs typeface="Times New Roman" panose="02020603050405020304" pitchFamily="18" charset="0"/>
              </a:rPr>
              <a:t> бар. </a:t>
            </a:r>
            <a:r>
              <a:rPr lang="ru-RU" sz="1900" dirty="0" err="1">
                <a:latin typeface="Times New Roman" panose="02020603050405020304" pitchFamily="18" charset="0"/>
                <a:cs typeface="Times New Roman" panose="02020603050405020304" pitchFamily="18" charset="0"/>
              </a:rPr>
              <a:t>Сонымен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физиологиялық</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үдерістерді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қарастырған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кезде</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бұл</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ұғым</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әдетте</a:t>
            </a:r>
            <a:r>
              <a:rPr lang="ru-RU" sz="1900" dirty="0">
                <a:latin typeface="Times New Roman" panose="02020603050405020304" pitchFamily="18" charset="0"/>
                <a:cs typeface="Times New Roman" panose="02020603050405020304" pitchFamily="18" charset="0"/>
              </a:rPr>
              <a:t> «норма» </a:t>
            </a:r>
            <a:r>
              <a:rPr lang="ru-RU" sz="1900" dirty="0" err="1">
                <a:latin typeface="Times New Roman" panose="02020603050405020304" pitchFamily="18" charset="0"/>
                <a:cs typeface="Times New Roman" panose="02020603050405020304" pitchFamily="18" charset="0"/>
              </a:rPr>
              <a:t>ұғымымен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анықталады</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бұл</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үлгілі</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сипаттамалардан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айтарлықтай</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ауытқулардың</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болмауын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білдіреді</a:t>
            </a:r>
            <a:r>
              <a:rPr lang="ru-RU" sz="19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70949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A7D62943-C017-41DF-9C7A-7653830B8538}"/>
              </a:ext>
            </a:extLst>
          </p:cNvPr>
          <p:cNvSpPr>
            <a:spLocks noGrp="1"/>
          </p:cNvSpPr>
          <p:nvPr>
            <p:ph idx="1"/>
          </p:nvPr>
        </p:nvSpPr>
        <p:spPr>
          <a:xfrm>
            <a:off x="805219" y="406400"/>
            <a:ext cx="7601802" cy="5628639"/>
          </a:xfrm>
        </p:spPr>
        <p:txBody>
          <a:bodyPr>
            <a:normAutofit fontScale="92500" lnSpcReduction="20000"/>
          </a:bodyPr>
          <a:lstStyle/>
          <a:p>
            <a:endParaRPr lang="ru-RU" dirty="0">
              <a:latin typeface="Times New Roman" panose="02020603050405020304" pitchFamily="18" charset="0"/>
              <a:cs typeface="Times New Roman" panose="02020603050405020304" pitchFamily="18" charset="0"/>
            </a:endParaRPr>
          </a:p>
          <a:p>
            <a:r>
              <a:rPr lang="kk-KZ" sz="2800" dirty="0"/>
              <a:t>Қазіргі уақытта стрессті екі негізгі түрге бөлу қабылданды: </a:t>
            </a:r>
            <a:r>
              <a:rPr lang="kk-KZ" sz="2800" b="1" dirty="0">
                <a:solidFill>
                  <a:srgbClr val="FF0000"/>
                </a:solidFill>
              </a:rPr>
              <a:t>жүйелік (</a:t>
            </a:r>
            <a:r>
              <a:rPr lang="kk-KZ" sz="2800" b="1" i="1" dirty="0">
                <a:solidFill>
                  <a:srgbClr val="FF0000"/>
                </a:solidFill>
              </a:rPr>
              <a:t>физиологиялық</a:t>
            </a:r>
            <a:r>
              <a:rPr lang="kk-KZ" sz="2800" b="1" dirty="0">
                <a:solidFill>
                  <a:srgbClr val="FF0000"/>
                </a:solidFill>
              </a:rPr>
              <a:t>) және психикалық</a:t>
            </a:r>
            <a:r>
              <a:rPr lang="kk-KZ" sz="2800" dirty="0">
                <a:solidFill>
                  <a:srgbClr val="FF0000"/>
                </a:solidFill>
              </a:rPr>
              <a:t>. </a:t>
            </a:r>
            <a:endParaRPr lang="kk-KZ" sz="2800" dirty="0" smtClean="0">
              <a:solidFill>
                <a:srgbClr val="FF0000"/>
              </a:solidFill>
            </a:endParaRPr>
          </a:p>
          <a:p>
            <a:pPr algn="just"/>
            <a:r>
              <a:rPr lang="kk-KZ" sz="2400" dirty="0" smtClean="0">
                <a:solidFill>
                  <a:srgbClr val="FF0000"/>
                </a:solidFill>
              </a:rPr>
              <a:t>Психикалық </a:t>
            </a:r>
            <a:r>
              <a:rPr lang="kk-KZ" sz="2400" dirty="0">
                <a:solidFill>
                  <a:srgbClr val="FF0000"/>
                </a:solidFill>
              </a:rPr>
              <a:t>стрессті </a:t>
            </a:r>
            <a:r>
              <a:rPr lang="kk-KZ" sz="2400" dirty="0"/>
              <a:t>де шартты түрде екі түрге бөледі: </a:t>
            </a:r>
            <a:r>
              <a:rPr lang="kk-KZ" sz="2400" b="1" dirty="0">
                <a:solidFill>
                  <a:srgbClr val="FF0000"/>
                </a:solidFill>
              </a:rPr>
              <a:t>ақпараттық және эмоционалды</a:t>
            </a:r>
            <a:r>
              <a:rPr lang="kk-KZ" sz="2400" dirty="0">
                <a:solidFill>
                  <a:srgbClr val="FF0000"/>
                </a:solidFill>
              </a:rPr>
              <a:t>. </a:t>
            </a:r>
            <a:r>
              <a:rPr lang="kk-KZ" sz="2400" b="1" u="sng" dirty="0">
                <a:solidFill>
                  <a:srgbClr val="FF0000"/>
                </a:solidFill>
              </a:rPr>
              <a:t>Ақпараттық стресс </a:t>
            </a:r>
            <a:r>
              <a:rPr lang="kk-KZ" sz="2400" dirty="0"/>
              <a:t>ақпараттың шамадан тыс жүктелуі жағдайында туындайды, егер адам кіретін ақпаратты өңдеу міндетін орындамаса және қажетті жылдамдықта дұрыс шешім қабылдауға уақыты болмаса, әсіресе қабылданған шешімдердің салдары үшін жоғары жауапкершілік болса. Көптеген авторлар </a:t>
            </a:r>
            <a:r>
              <a:rPr lang="kk-KZ" sz="2400" b="1" u="sng" dirty="0"/>
              <a:t>эмоционалды стрестің </a:t>
            </a:r>
            <a:r>
              <a:rPr lang="kk-KZ" sz="2400" dirty="0"/>
              <a:t>пайда болуын қауіп, қауіп-қатер, реніш және т. б. жағдайлармен байланыстырады. Осы тұрғыдан алғанда, эмоционалды стрестің үш түрін ажыратылған: </a:t>
            </a:r>
            <a:r>
              <a:rPr lang="kk-KZ" sz="2400" b="1" dirty="0">
                <a:solidFill>
                  <a:srgbClr val="FF0000"/>
                </a:solidFill>
              </a:rPr>
              <a:t>импульсивті, тежегіш және жалпыланған.</a:t>
            </a:r>
            <a:r>
              <a:rPr lang="kk-KZ" sz="2400" dirty="0"/>
              <a:t> Эмоционалдық стрессте психикалық саладағы белгілі бір өзгерістер, соның ішінде психикалық үдерістердің өзгеруі, эмоционалдық жылжулар, қызметтің мотивациялық құрылымының ауысуы, қозғалтқыш және сөйлеу мінез-құлқының бұзылуы байқалады.</a:t>
            </a:r>
            <a:endParaRPr lang="x-none" sz="2400"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6579" y="406400"/>
            <a:ext cx="2989769" cy="3037217"/>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4423" y="4125794"/>
            <a:ext cx="3354079" cy="1909245"/>
          </a:xfrm>
          <a:prstGeom prst="rect">
            <a:avLst/>
          </a:prstGeom>
        </p:spPr>
      </p:pic>
    </p:spTree>
    <p:extLst>
      <p:ext uri="{BB962C8B-B14F-4D97-AF65-F5344CB8AC3E}">
        <p14:creationId xmlns:p14="http://schemas.microsoft.com/office/powerpoint/2010/main" val="2664437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03DBE78-29F7-4D03-BC5D-4859F8A92A17}"/>
              </a:ext>
            </a:extLst>
          </p:cNvPr>
          <p:cNvSpPr>
            <a:spLocks noGrp="1"/>
          </p:cNvSpPr>
          <p:nvPr>
            <p:ph type="title"/>
          </p:nvPr>
        </p:nvSpPr>
        <p:spPr>
          <a:xfrm>
            <a:off x="1295400" y="270164"/>
            <a:ext cx="9601200" cy="1485900"/>
          </a:xfrm>
        </p:spPr>
        <p:txBody>
          <a:bodyPr>
            <a:normAutofit/>
          </a:bodyPr>
          <a:lstStyle/>
          <a:p>
            <a:r>
              <a:rPr lang="kk-KZ" b="1" dirty="0">
                <a:latin typeface="Times New Roman" panose="02020603050405020304" pitchFamily="18" charset="0"/>
                <a:ea typeface="Times New Roman" panose="02020603050405020304" pitchFamily="18" charset="0"/>
                <a:cs typeface="Times New Roman" panose="02020603050405020304" pitchFamily="18" charset="0"/>
              </a:rPr>
              <a:t>Эмоционалдық </a:t>
            </a: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стресс </a:t>
            </a:r>
            <a:r>
              <a:rPr lang="kk-KZ" b="1" dirty="0">
                <a:latin typeface="Times New Roman" panose="02020603050405020304" pitchFamily="18" charset="0"/>
                <a:ea typeface="Times New Roman" panose="02020603050405020304" pitchFamily="18" charset="0"/>
                <a:cs typeface="Times New Roman" panose="02020603050405020304" pitchFamily="18" charset="0"/>
              </a:rPr>
              <a:t>туралы ұғым </a:t>
            </a:r>
            <a:r>
              <a:rPr lang="x-none" b="1" dirty="0">
                <a:latin typeface="Arial" panose="020B0604020202020204" pitchFamily="34" charset="0"/>
                <a:ea typeface="Times New Roman" panose="02020603050405020304" pitchFamily="18" charset="0"/>
                <a:cs typeface="Times New Roman" panose="02020603050405020304" pitchFamily="18" charset="0"/>
              </a:rPr>
              <a:t/>
            </a:r>
            <a:br>
              <a:rPr lang="x-none" b="1" dirty="0">
                <a:latin typeface="Arial" panose="020B0604020202020204" pitchFamily="34" charset="0"/>
                <a:ea typeface="Times New Roman" panose="02020603050405020304" pitchFamily="18" charset="0"/>
                <a:cs typeface="Times New Roman" panose="02020603050405020304" pitchFamily="18" charset="0"/>
              </a:rPr>
            </a:br>
            <a:endParaRPr lang="x-none" dirty="0"/>
          </a:p>
        </p:txBody>
      </p:sp>
      <p:sp>
        <p:nvSpPr>
          <p:cNvPr id="3" name="Объект 2">
            <a:extLst>
              <a:ext uri="{FF2B5EF4-FFF2-40B4-BE49-F238E27FC236}">
                <a16:creationId xmlns:a16="http://schemas.microsoft.com/office/drawing/2014/main" xmlns="" id="{8AB6C940-5003-4B1C-B820-38BAB58DA086}"/>
              </a:ext>
            </a:extLst>
          </p:cNvPr>
          <p:cNvSpPr>
            <a:spLocks noGrp="1"/>
          </p:cNvSpPr>
          <p:nvPr>
            <p:ph idx="1"/>
          </p:nvPr>
        </p:nvSpPr>
        <p:spPr>
          <a:xfrm>
            <a:off x="1143000" y="1061523"/>
            <a:ext cx="9753600" cy="3678489"/>
          </a:xfrm>
        </p:spPr>
        <p:txBody>
          <a:bodyPr>
            <a:normAutofit lnSpcReduction="10000"/>
          </a:bodyPr>
          <a:lstStyle/>
          <a:p>
            <a:pPr indent="180340" algn="just">
              <a:lnSpc>
                <a:spcPct val="115000"/>
              </a:lnSpc>
              <a:spcBef>
                <a:spcPts val="100"/>
              </a:spcBef>
            </a:pPr>
            <a:r>
              <a:rPr lang="kk-KZ" sz="2300" b="0" dirty="0">
                <a:effectLst/>
                <a:latin typeface="Times New Roman" panose="02020603050405020304" pitchFamily="18" charset="0"/>
                <a:ea typeface="Times New Roman" panose="02020603050405020304" pitchFamily="18" charset="0"/>
                <a:cs typeface="Times New Roman" panose="02020603050405020304" pitchFamily="18" charset="0"/>
              </a:rPr>
              <a:t>Бір уақытта дербес физиологиялық, психикалық және әлеуметтік құбылыс бола отырып, күйзеліс - бұл эмоционалдық күйдің тағы бір түрі. Бұл жағдай </a:t>
            </a:r>
            <a:r>
              <a:rPr lang="kk-KZ" sz="2300" b="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физиологиялық және психикалық белсенділіктің жоғарылауымен</a:t>
            </a:r>
            <a:r>
              <a:rPr lang="kk-KZ" sz="2300" b="0" dirty="0">
                <a:effectLst/>
                <a:latin typeface="Times New Roman" panose="02020603050405020304" pitchFamily="18" charset="0"/>
                <a:ea typeface="Times New Roman" panose="02020603050405020304" pitchFamily="18" charset="0"/>
                <a:cs typeface="Times New Roman" panose="02020603050405020304" pitchFamily="18" charset="0"/>
              </a:rPr>
              <a:t> сипатталады. Бұл ретте, </a:t>
            </a:r>
            <a:r>
              <a:rPr lang="kk-KZ" sz="2300" b="0" dirty="0" smtClean="0">
                <a:effectLst/>
                <a:latin typeface="Times New Roman" panose="02020603050405020304" pitchFamily="18" charset="0"/>
                <a:ea typeface="Times New Roman" panose="02020603050405020304" pitchFamily="18" charset="0"/>
                <a:cs typeface="Times New Roman" panose="02020603050405020304" pitchFamily="18" charset="0"/>
              </a:rPr>
              <a:t>стресстің </a:t>
            </a:r>
            <a:r>
              <a:rPr lang="kk-KZ" sz="2300" b="0" dirty="0">
                <a:effectLst/>
                <a:latin typeface="Times New Roman" panose="02020603050405020304" pitchFamily="18" charset="0"/>
                <a:ea typeface="Times New Roman" panose="02020603050405020304" pitchFamily="18" charset="0"/>
                <a:cs typeface="Times New Roman" panose="02020603050405020304" pitchFamily="18" charset="0"/>
              </a:rPr>
              <a:t>негізгі сипаттамаларының бірі – оның аса тұрақсыздығы. Қолайлы жағдайларда бұл күй оңтайлы күйге, ал қолайсыз жағдайларда - жүйке-эмоционалдық шиеленіске айналуы мүмкін, бұл жүйелер мен органдардың жұмыс қабілеттілігі мен тиімділігінің төмендеуімен, энергия ресурстарының сарқылуымен сипатталады.</a:t>
            </a:r>
            <a:endParaRPr lang="x-none" sz="2300" b="1"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x-none"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53326" t="35555" r="17989" b="52526"/>
          <a:stretch/>
        </p:blipFill>
        <p:spPr>
          <a:xfrm>
            <a:off x="6885709" y="4045471"/>
            <a:ext cx="3567545" cy="2576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39723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685800"/>
            <a:ext cx="9601200" cy="651681"/>
          </a:xfrm>
        </p:spPr>
        <p:txBody>
          <a:bodyPr>
            <a:normAutofit fontScale="90000"/>
          </a:bodyPr>
          <a:lstStyle/>
          <a:p>
            <a:pPr algn="ctr"/>
            <a:r>
              <a:rPr lang="kk-KZ" dirty="0" smtClean="0">
                <a:solidFill>
                  <a:srgbClr val="FF0000"/>
                </a:solidFill>
              </a:rPr>
              <a:t>СТРЕСТІҢ КЕЗЕҢДЕРІ</a:t>
            </a:r>
            <a:endParaRPr lang="kk-KZ" dirty="0">
              <a:solidFill>
                <a:srgbClr val="FF0000"/>
              </a:solidFill>
            </a:endParaRPr>
          </a:p>
        </p:txBody>
      </p:sp>
      <p:sp>
        <p:nvSpPr>
          <p:cNvPr id="3" name="Объект 2"/>
          <p:cNvSpPr>
            <a:spLocks noGrp="1"/>
          </p:cNvSpPr>
          <p:nvPr>
            <p:ph idx="1"/>
          </p:nvPr>
        </p:nvSpPr>
        <p:spPr>
          <a:xfrm>
            <a:off x="1371599" y="1460309"/>
            <a:ext cx="10256293" cy="5117911"/>
          </a:xfrm>
        </p:spPr>
        <p:txBody>
          <a:bodyPr>
            <a:normAutofit/>
          </a:bodyPr>
          <a:lstStyle/>
          <a:p>
            <a:pPr algn="just"/>
            <a:r>
              <a:rPr lang="kk-KZ" sz="3000" dirty="0"/>
              <a:t>Ә</a:t>
            </a:r>
            <a:r>
              <a:rPr lang="kk-KZ" sz="3000" dirty="0" smtClean="0"/>
              <a:t>сер </a:t>
            </a:r>
            <a:r>
              <a:rPr lang="kk-KZ" sz="3000" dirty="0"/>
              <a:t>ету мен ағза жауабының  арасындағы аралықта белгілі бір үдерістер дамиды. Бұл үдерістер Г. </a:t>
            </a:r>
            <a:r>
              <a:rPr lang="kk-KZ" sz="3000" dirty="0" smtClean="0"/>
              <a:t>Сельенің </a:t>
            </a:r>
            <a:r>
              <a:rPr lang="kk-KZ" sz="3000" dirty="0"/>
              <a:t>классикалық зерттеулерінде сипатталған,  бұл күйзеліс кезеңдері кез-келген бейімделу үдерісіне тән екенін дәлелдейді. Атап айтқанда, олар бейімделудің қайта құруын </a:t>
            </a:r>
            <a:r>
              <a:rPr lang="kk-KZ" sz="3000" dirty="0">
                <a:solidFill>
                  <a:srgbClr val="FF0000"/>
                </a:solidFill>
              </a:rPr>
              <a:t>(дабыл және жұмылдыру фазасы </a:t>
            </a:r>
            <a:r>
              <a:rPr lang="kk-KZ" sz="3000" dirty="0"/>
              <a:t>деп аталатын) барынша тиімді бейімделу фазасы </a:t>
            </a:r>
            <a:r>
              <a:rPr lang="kk-KZ" sz="3000" dirty="0">
                <a:solidFill>
                  <a:srgbClr val="FF0000"/>
                </a:solidFill>
              </a:rPr>
              <a:t>(резистенция фазасы) </a:t>
            </a:r>
            <a:r>
              <a:rPr lang="kk-KZ" sz="3000" dirty="0"/>
              <a:t>және қолайсыз нәтиже жағдайында бейімделу үдерісінің бұзылуын </a:t>
            </a:r>
            <a:r>
              <a:rPr lang="kk-KZ" sz="3000" dirty="0">
                <a:solidFill>
                  <a:srgbClr val="FF0000"/>
                </a:solidFill>
              </a:rPr>
              <a:t>(бейімделудің бұзылуы) </a:t>
            </a:r>
            <a:r>
              <a:rPr lang="kk-KZ" sz="3000" dirty="0"/>
              <a:t>талап ететін әсерге тікелей реакцияны қамтиды.</a:t>
            </a:r>
          </a:p>
          <a:p>
            <a:endParaRPr lang="kk-KZ" dirty="0"/>
          </a:p>
        </p:txBody>
      </p:sp>
    </p:spTree>
    <p:extLst>
      <p:ext uri="{BB962C8B-B14F-4D97-AF65-F5344CB8AC3E}">
        <p14:creationId xmlns:p14="http://schemas.microsoft.com/office/powerpoint/2010/main" val="3274723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71600" y="559557"/>
            <a:ext cx="5506872" cy="6141493"/>
          </a:xfrm>
        </p:spPr>
        <p:txBody>
          <a:bodyPr/>
          <a:lstStyle/>
          <a:p>
            <a:pPr algn="just"/>
            <a:r>
              <a:rPr lang="kk-KZ" sz="2200" dirty="0">
                <a:solidFill>
                  <a:srgbClr val="FF0000"/>
                </a:solidFill>
              </a:rPr>
              <a:t>Бірінші фазада </a:t>
            </a:r>
            <a:r>
              <a:rPr lang="kk-KZ" sz="2200" dirty="0"/>
              <a:t>- мазасыздық фазасында - </a:t>
            </a:r>
            <a:r>
              <a:rPr lang="kk-KZ" sz="2200" dirty="0">
                <a:solidFill>
                  <a:srgbClr val="FF0000"/>
                </a:solidFill>
              </a:rPr>
              <a:t>ағзаның қорғау күштерін жұмылдыру жүзеге асырылады, ол оның тұрақтылығын арттырады</a:t>
            </a:r>
            <a:r>
              <a:rPr lang="kk-KZ" sz="2200" dirty="0"/>
              <a:t>. Бұл ретте дене көп ынта салумен жұмыс істейді. Алайда, бұл фазада ол әлі де терең құрылымдық қайта құруларсыз, жазықтықтармен, </a:t>
            </a:r>
            <a:r>
              <a:rPr lang="kk-KZ" sz="2200" dirty="0">
                <a:solidFill>
                  <a:srgbClr val="00B0F0"/>
                </a:solidFill>
              </a:rPr>
              <a:t>резервтерді функционалды жұмылдыру арқылы жүктемені жеңе алады.</a:t>
            </a:r>
            <a:r>
              <a:rPr lang="kk-KZ" sz="2200" dirty="0"/>
              <a:t> Физиологиялық тұрғыдан бастапқы жұмылдыру, әдетте, келесідей көрінеді: </a:t>
            </a:r>
            <a:r>
              <a:rPr lang="kk-KZ" sz="2200" dirty="0">
                <a:solidFill>
                  <a:srgbClr val="00B0F0"/>
                </a:solidFill>
              </a:rPr>
              <a:t>қан ұйып кетеді, ондағы хлор иондарының мөлшері төмендейді, азоттың, фосфаттың, калийдің бөлінуі жоғарылайды, бауыр немесе көкбауырдың ұлғаюы </a:t>
            </a:r>
            <a:r>
              <a:rPr lang="kk-KZ" sz="2200" dirty="0"/>
              <a:t>және т. б. байқалады. Көптеген адамдарда бірінші фаза соңында жұмыс қабілетінің біршама жоғарылауы байқалады.</a:t>
            </a:r>
          </a:p>
          <a:p>
            <a:endParaRPr lang="kk-KZ"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8472" y="1282890"/>
            <a:ext cx="5118891" cy="4571999"/>
          </a:xfrm>
          <a:prstGeom prst="rect">
            <a:avLst/>
          </a:prstGeom>
        </p:spPr>
      </p:pic>
    </p:spTree>
    <p:extLst>
      <p:ext uri="{BB962C8B-B14F-4D97-AF65-F5344CB8AC3E}">
        <p14:creationId xmlns:p14="http://schemas.microsoft.com/office/powerpoint/2010/main" val="4294526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71600" y="491319"/>
            <a:ext cx="5206621" cy="5376081"/>
          </a:xfrm>
        </p:spPr>
        <p:txBody>
          <a:bodyPr/>
          <a:lstStyle/>
          <a:p>
            <a:pPr algn="just"/>
            <a:r>
              <a:rPr lang="kk-KZ" dirty="0"/>
              <a:t>Бірінші фазадан кейін екінші фаза басталады. Ол әдетте </a:t>
            </a:r>
            <a:r>
              <a:rPr lang="kk-KZ" b="1" u="sng" dirty="0">
                <a:solidFill>
                  <a:srgbClr val="FF0000"/>
                </a:solidFill>
              </a:rPr>
              <a:t>резистенция фазасы (тұрақтандыру) немесе ең тиімді бейімделу </a:t>
            </a:r>
            <a:r>
              <a:rPr lang="kk-KZ" dirty="0"/>
              <a:t>деп аталады. Бұл кезеңде ағзаның бейімделу резервтерін жұмсаудың тепе-теңдігі байқалады. Бірінші фазада тепе-теңдіктен шығарылған барлық параметрлер жаңа деңгейде бекітіледі. Бұл ретте әсер ететін орта факторларына әрекет ету нормасынан ерекшеленетіндер аз қамтамасыз </a:t>
            </a:r>
            <a:r>
              <a:rPr lang="kk-KZ" dirty="0" smtClean="0"/>
              <a:t>етіледі.</a:t>
            </a:r>
            <a:endParaRPr lang="kk-KZ"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6018" y="491319"/>
            <a:ext cx="4844955" cy="2719231"/>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723" y="3790666"/>
            <a:ext cx="6537277" cy="3067334"/>
          </a:xfrm>
          <a:prstGeom prst="rect">
            <a:avLst/>
          </a:prstGeom>
        </p:spPr>
      </p:pic>
    </p:spTree>
    <p:extLst>
      <p:ext uri="{BB962C8B-B14F-4D97-AF65-F5344CB8AC3E}">
        <p14:creationId xmlns:p14="http://schemas.microsoft.com/office/powerpoint/2010/main" val="3793707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6632" y="327547"/>
            <a:ext cx="4947314" cy="6155140"/>
          </a:xfrm>
        </p:spPr>
        <p:txBody>
          <a:bodyPr>
            <a:normAutofit lnSpcReduction="10000"/>
          </a:bodyPr>
          <a:lstStyle/>
          <a:p>
            <a:pPr algn="just"/>
            <a:r>
              <a:rPr lang="kk-KZ" sz="2400" dirty="0" smtClean="0"/>
              <a:t>Бірақ егер күйзеліс ұзақ уақытқа созылса немесе әсер ететін </a:t>
            </a:r>
            <a:r>
              <a:rPr lang="kk-KZ" sz="2400" b="1" i="1" u="sng" dirty="0" smtClean="0">
                <a:solidFill>
                  <a:srgbClr val="FF0000"/>
                </a:solidFill>
              </a:rPr>
              <a:t>стрессорлар өте қарқынды болса</a:t>
            </a:r>
            <a:r>
              <a:rPr lang="kk-KZ" sz="2400" dirty="0" smtClean="0"/>
              <a:t>, онда </a:t>
            </a:r>
            <a:r>
              <a:rPr lang="kk-KZ" sz="2400" b="1" u="sng" dirty="0" smtClean="0">
                <a:solidFill>
                  <a:srgbClr val="FF0000"/>
                </a:solidFill>
              </a:rPr>
              <a:t>сөзсіз үшінші фаза - сарқылу фазасы келеді.</a:t>
            </a:r>
            <a:r>
              <a:rPr lang="kk-KZ" sz="2400" dirty="0" smtClean="0"/>
              <a:t> Функционалды резервтер бірінші және екінші фазаларда таусылғандықтан, ағзада құрылымдық қайта құру жүреді, бірақ қалыпты жұмыс істеу үшін олар жеткіліксіз болған кезде,  орта мен қызметтің өзгерген жағдайларына одан әрі бейімделу ерте ме, кеш пе ағзаның сарқылатын қалпына келмейтін энергетикалық ресурстары есебінен жүзеге асырылады.</a:t>
            </a:r>
            <a:endParaRPr lang="kk-KZ" sz="2400" dirty="0"/>
          </a:p>
          <a:p>
            <a:endParaRPr lang="kk-KZ"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4196" y="2515028"/>
            <a:ext cx="5923129" cy="4342972"/>
          </a:xfrm>
          <a:prstGeom prst="rect">
            <a:avLst/>
          </a:prstGeom>
        </p:spPr>
      </p:pic>
    </p:spTree>
    <p:extLst>
      <p:ext uri="{BB962C8B-B14F-4D97-AF65-F5344CB8AC3E}">
        <p14:creationId xmlns:p14="http://schemas.microsoft.com/office/powerpoint/2010/main" val="2138625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03DBE78-29F7-4D03-BC5D-4859F8A92A17}"/>
              </a:ext>
            </a:extLst>
          </p:cNvPr>
          <p:cNvSpPr>
            <a:spLocks noGrp="1"/>
          </p:cNvSpPr>
          <p:nvPr>
            <p:ph type="title"/>
          </p:nvPr>
        </p:nvSpPr>
        <p:spPr>
          <a:xfrm>
            <a:off x="1295400" y="270164"/>
            <a:ext cx="9601200" cy="1485900"/>
          </a:xfrm>
        </p:spPr>
        <p:txBody>
          <a:bodyPr>
            <a:normAutofit/>
          </a:bodyPr>
          <a:lstStyle/>
          <a:p>
            <a:r>
              <a:rPr lang="kk-KZ" b="1" dirty="0">
                <a:latin typeface="Times New Roman" panose="02020603050405020304" pitchFamily="18" charset="0"/>
                <a:ea typeface="Times New Roman" panose="02020603050405020304" pitchFamily="18" charset="0"/>
                <a:cs typeface="Times New Roman" panose="02020603050405020304" pitchFamily="18" charset="0"/>
              </a:rPr>
              <a:t>Эмоционалдық </a:t>
            </a: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стресс </a:t>
            </a:r>
            <a:r>
              <a:rPr lang="kk-KZ" b="1" dirty="0">
                <a:latin typeface="Times New Roman" panose="02020603050405020304" pitchFamily="18" charset="0"/>
                <a:ea typeface="Times New Roman" panose="02020603050405020304" pitchFamily="18" charset="0"/>
                <a:cs typeface="Times New Roman" panose="02020603050405020304" pitchFamily="18" charset="0"/>
              </a:rPr>
              <a:t>туралы ұғым </a:t>
            </a:r>
            <a:r>
              <a:rPr lang="x-none" b="1" dirty="0">
                <a:latin typeface="Arial" panose="020B0604020202020204" pitchFamily="34" charset="0"/>
                <a:ea typeface="Times New Roman" panose="02020603050405020304" pitchFamily="18" charset="0"/>
                <a:cs typeface="Times New Roman" panose="02020603050405020304" pitchFamily="18" charset="0"/>
              </a:rPr>
              <a:t/>
            </a:r>
            <a:br>
              <a:rPr lang="x-none" b="1" dirty="0">
                <a:latin typeface="Arial" panose="020B0604020202020204" pitchFamily="34" charset="0"/>
                <a:ea typeface="Times New Roman" panose="02020603050405020304" pitchFamily="18" charset="0"/>
                <a:cs typeface="Times New Roman" panose="02020603050405020304" pitchFamily="18" charset="0"/>
              </a:rPr>
            </a:br>
            <a:endParaRPr lang="x-none" dirty="0"/>
          </a:p>
        </p:txBody>
      </p:sp>
      <p:sp>
        <p:nvSpPr>
          <p:cNvPr id="3" name="Объект 2">
            <a:extLst>
              <a:ext uri="{FF2B5EF4-FFF2-40B4-BE49-F238E27FC236}">
                <a16:creationId xmlns:a16="http://schemas.microsoft.com/office/drawing/2014/main" xmlns="" id="{8AB6C940-5003-4B1C-B820-38BAB58DA086}"/>
              </a:ext>
            </a:extLst>
          </p:cNvPr>
          <p:cNvSpPr>
            <a:spLocks noGrp="1"/>
          </p:cNvSpPr>
          <p:nvPr>
            <p:ph idx="1"/>
          </p:nvPr>
        </p:nvSpPr>
        <p:spPr>
          <a:xfrm>
            <a:off x="1143000" y="1061523"/>
            <a:ext cx="10424886" cy="3678489"/>
          </a:xfrm>
        </p:spPr>
        <p:txBody>
          <a:bodyPr>
            <a:noAutofit/>
          </a:bodyPr>
          <a:lstStyle/>
          <a:p>
            <a:pPr indent="180340" algn="just">
              <a:lnSpc>
                <a:spcPct val="115000"/>
              </a:lnSpc>
              <a:spcBef>
                <a:spcPts val="100"/>
              </a:spcBef>
            </a:pPr>
            <a:r>
              <a:rPr lang="kk-KZ"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Кез-келген әсер стрессті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тудырмайды. </a:t>
            </a:r>
            <a:r>
              <a:rPr lang="kk-KZ"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Әлсіз әсерлер стресске әкелмейді</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 бұл стрессордың әсері (адам үшін үйренбеген объект, құбылыс немесе сыртқы ортаның кез-келген басқа факторлары) жеке тұлғаның әдеттегі бейімделу мүмкіндіктерінен асып кеткен кезде ғана пайда болады. Стресс кезінде белгілі бір гормондар қанға ене бастайды. Олардың әсерінен ағзаның органдары мен жүйелерінің жұмыс режимі өзгереді. Мысалы, жүрек соғу жылдамдығы жоғарылайды, қанның ұюы жоғарылайды, ағзаның қорғау қасиеттері өзгереді. Осылайша, стресс ағза жаңа жағдайларға бейімделуге мәжбүр болған кезде пайда болады, яғни стресс бейімделу үдерісінен бөлінбейді. Стресстік реакцияның мәні физикалық күйзеліске дайын болу үшін қажет ағзаның «дайындық» қозуы мен белсендірілуінде жатыр.</a:t>
            </a:r>
            <a:endParaRPr lang="x-none" sz="2400"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53326" t="35555" r="17989" b="52526"/>
          <a:stretch/>
        </p:blipFill>
        <p:spPr>
          <a:xfrm>
            <a:off x="8624455" y="5733142"/>
            <a:ext cx="3567545" cy="1124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17930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9337" y="204716"/>
            <a:ext cx="5452281" cy="5348785"/>
          </a:xfrm>
        </p:spPr>
        <p:txBody>
          <a:bodyPr>
            <a:normAutofit lnSpcReduction="10000"/>
          </a:bodyPr>
          <a:lstStyle/>
          <a:p>
            <a:pPr algn="just"/>
            <a:r>
              <a:rPr lang="kk-KZ" sz="2400" dirty="0"/>
              <a:t>Дегенмен, керісінше, ағза жүйелерінің </a:t>
            </a:r>
            <a:r>
              <a:rPr lang="kk-KZ" sz="2400" dirty="0">
                <a:solidFill>
                  <a:srgbClr val="FF0000"/>
                </a:solidFill>
              </a:rPr>
              <a:t>демобилизациясына</a:t>
            </a:r>
            <a:r>
              <a:rPr lang="kk-KZ" sz="2400" dirty="0"/>
              <a:t> әкелетін күйзелістік реакциялар бар. Ғылыми әдебиеттердегі күйзелістің бұл теріс көрінісі </a:t>
            </a:r>
            <a:r>
              <a:rPr lang="kk-KZ" sz="2400" i="1" dirty="0">
                <a:solidFill>
                  <a:srgbClr val="FF0000"/>
                </a:solidFill>
              </a:rPr>
              <a:t>дистресс</a:t>
            </a:r>
            <a:r>
              <a:rPr lang="kk-KZ" sz="2400" dirty="0"/>
              <a:t> деп аталады. Дәл дистрессте өзімен бірге ағзаға қирата әсер ететін факторлары бар. Күйзелістің дистресске айналуы орта факторлары мен тіршілік әрекеті жағдайларының тым қарқынды әсерінен болады, онда ағзаның функционалдық  резервтері тез таусылады немесе психикалық реттеу механизмдерінің қызметі бұзылады.</a:t>
            </a:r>
          </a:p>
          <a:p>
            <a:endParaRPr lang="kk-KZ"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1618" y="2224585"/>
            <a:ext cx="5900382" cy="4373334"/>
          </a:xfrm>
          <a:prstGeom prst="rect">
            <a:avLst/>
          </a:prstGeom>
        </p:spPr>
      </p:pic>
    </p:spTree>
    <p:extLst>
      <p:ext uri="{BB962C8B-B14F-4D97-AF65-F5344CB8AC3E}">
        <p14:creationId xmlns:p14="http://schemas.microsoft.com/office/powerpoint/2010/main" val="1022851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6587320" cy="5315857"/>
          </a:xfrm>
        </p:spPr>
        <p:txBody>
          <a:bodyPr>
            <a:normAutofit fontScale="92500" lnSpcReduction="10000"/>
          </a:bodyPr>
          <a:lstStyle/>
          <a:p>
            <a:endParaRPr lang="x-none" sz="1800" dirty="0">
              <a:effectLst/>
              <a:latin typeface="Times New Roman" panose="02020603050405020304" pitchFamily="18" charset="0"/>
              <a:ea typeface="Times New Roman" panose="02020603050405020304" pitchFamily="18" charset="0"/>
            </a:endParaRPr>
          </a:p>
          <a:p>
            <a:pPr algn="just"/>
            <a:r>
              <a:rPr lang="kk-KZ" sz="3200" dirty="0"/>
              <a:t>Стресс туындауының ықтималдығын анықтайтын тұлға қасиеттерінің арасында </a:t>
            </a:r>
            <a:r>
              <a:rPr lang="kk-KZ" sz="3500" dirty="0">
                <a:solidFill>
                  <a:srgbClr val="FF0000"/>
                </a:solidFill>
              </a:rPr>
              <a:t>мазасыздық</a:t>
            </a:r>
            <a:r>
              <a:rPr lang="kk-KZ" sz="3200" b="1" dirty="0"/>
              <a:t> </a:t>
            </a:r>
            <a:r>
              <a:rPr lang="kk-KZ" sz="3200" dirty="0"/>
              <a:t>жетекші орын алады, ол бейімделу жағдайында мазасыздық реакциясы ретінде әр түрлі психикалық реакцияларда көрінуі мүмкін. </a:t>
            </a:r>
            <a:endParaRPr lang="kk-KZ" sz="3200" dirty="0" smtClean="0"/>
          </a:p>
          <a:p>
            <a:pPr algn="just"/>
            <a:r>
              <a:rPr lang="kk-KZ" sz="3500" dirty="0" smtClean="0">
                <a:solidFill>
                  <a:srgbClr val="FF0000"/>
                </a:solidFill>
              </a:rPr>
              <a:t>Мазасыздық</a:t>
            </a:r>
            <a:r>
              <a:rPr lang="kk-KZ" sz="3200" b="1" dirty="0" smtClean="0"/>
              <a:t> </a:t>
            </a:r>
            <a:r>
              <a:rPr lang="kk-KZ" sz="3200" b="1" dirty="0"/>
              <a:t>д</a:t>
            </a:r>
            <a:r>
              <a:rPr lang="kk-KZ" sz="3200" dirty="0"/>
              <a:t>егеніміз - бейсаналық қауіп сезімі, қорқыныш сезімі және масасыз күту немесе белгісіз алаңдаушылық сезімі. </a:t>
            </a:r>
            <a:endParaRPr lang="x-none" sz="32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4807" y="1343139"/>
            <a:ext cx="3284743" cy="3732663"/>
          </a:xfrm>
          <a:prstGeom prst="rect">
            <a:avLst/>
          </a:prstGeom>
        </p:spPr>
      </p:pic>
    </p:spTree>
    <p:extLst>
      <p:ext uri="{BB962C8B-B14F-4D97-AF65-F5344CB8AC3E}">
        <p14:creationId xmlns:p14="http://schemas.microsoft.com/office/powerpoint/2010/main" val="19274633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438400" y="4821382"/>
            <a:ext cx="7845136" cy="184265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1482436" y="564573"/>
            <a:ext cx="9601200" cy="1925782"/>
          </a:xfrm>
        </p:spPr>
        <p:txBody>
          <a:bodyPr>
            <a:normAutofit/>
          </a:bodyPr>
          <a:lstStyle/>
          <a:p>
            <a:pPr algn="just"/>
            <a:r>
              <a:rPr lang="ru-RU" sz="2400" dirty="0" err="1">
                <a:latin typeface="Times New Roman" panose="02020603050405020304" pitchFamily="18" charset="0"/>
                <a:cs typeface="Times New Roman" panose="02020603050405020304" pitchFamily="18" charset="0"/>
              </a:rPr>
              <a:t>Күйзеліс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туындауының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ықтималдығын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анықтайтын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тұлғаның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қасиеттердің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арасында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мазасыздық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жетекші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бейімделу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жағдайында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мазасыздық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реакциясы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ретінде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психикалық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реакцияларда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көрінуі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мүмкін</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p:txBody>
      </p:sp>
      <p:sp>
        <p:nvSpPr>
          <p:cNvPr id="4" name="Овал 3"/>
          <p:cNvSpPr/>
          <p:nvPr/>
        </p:nvSpPr>
        <p:spPr>
          <a:xfrm>
            <a:off x="4608366" y="2194213"/>
            <a:ext cx="3044537" cy="146165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err="1" smtClean="0">
                <a:solidFill>
                  <a:schemeClr val="tx1"/>
                </a:solidFill>
                <a:latin typeface="Times New Roman" panose="02020603050405020304" pitchFamily="18" charset="0"/>
                <a:cs typeface="Times New Roman" panose="02020603050405020304" pitchFamily="18" charset="0"/>
              </a:rPr>
              <a:t>Мазасыздық</a:t>
            </a:r>
            <a:endParaRPr lang="ru-RU" sz="2600" b="1" dirty="0">
              <a:solidFill>
                <a:schemeClr val="tx1"/>
              </a:solidFill>
              <a:latin typeface="Times New Roman" panose="02020603050405020304" pitchFamily="18" charset="0"/>
              <a:cs typeface="Times New Roman" panose="02020603050405020304" pitchFamily="18" charset="0"/>
            </a:endParaRPr>
          </a:p>
        </p:txBody>
      </p:sp>
      <p:sp>
        <p:nvSpPr>
          <p:cNvPr id="5" name="Стрелка вниз 4"/>
          <p:cNvSpPr/>
          <p:nvPr/>
        </p:nvSpPr>
        <p:spPr>
          <a:xfrm>
            <a:off x="5960917" y="3840861"/>
            <a:ext cx="644237" cy="9144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282536" y="4953625"/>
            <a:ext cx="8001000" cy="1446550"/>
          </a:xfrm>
          <a:prstGeom prst="rect">
            <a:avLst/>
          </a:prstGeom>
        </p:spPr>
        <p:txBody>
          <a:bodyPr wrap="square">
            <a:spAutoFit/>
          </a:bodyPr>
          <a:lstStyle/>
          <a:p>
            <a:pPr algn="ctr"/>
            <a:r>
              <a:rPr lang="ru-RU" sz="2200" dirty="0" err="1" smtClean="0">
                <a:solidFill>
                  <a:schemeClr val="bg1"/>
                </a:solidFill>
                <a:latin typeface="Times New Roman" panose="02020603050405020304" pitchFamily="18" charset="0"/>
                <a:cs typeface="Times New Roman" panose="02020603050405020304" pitchFamily="18" charset="0"/>
              </a:rPr>
              <a:t>Бейсаналық</a:t>
            </a:r>
            <a:r>
              <a:rPr lang="ru-RU" sz="2200" dirty="0" smtClean="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қауіп</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сезімі</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қорқыныш</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сезімі</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және</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масасыз</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күту</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немесе</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белгісіз</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алаңдаушылық</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сезімі</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Бұл</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сезім</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реттеуші</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механизмдердің</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шамадан</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тыс</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кернеуін</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немесе</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бейімделу</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үдерістерінің</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бұзылуын</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көрсететін</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белгі</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ретінде</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қызмет</a:t>
            </a:r>
            <a:r>
              <a:rPr lang="ru-RU" sz="2200" dirty="0">
                <a:solidFill>
                  <a:schemeClr val="bg1"/>
                </a:solidFill>
                <a:latin typeface="Times New Roman" panose="02020603050405020304" pitchFamily="18" charset="0"/>
                <a:cs typeface="Times New Roman" panose="02020603050405020304" pitchFamily="18" charset="0"/>
              </a:rPr>
              <a:t> </a:t>
            </a:r>
            <a:r>
              <a:rPr lang="ru-RU" sz="2200" dirty="0" err="1">
                <a:solidFill>
                  <a:schemeClr val="bg1"/>
                </a:solidFill>
                <a:latin typeface="Times New Roman" panose="02020603050405020304" pitchFamily="18" charset="0"/>
                <a:cs typeface="Times New Roman" panose="02020603050405020304" pitchFamily="18" charset="0"/>
              </a:rPr>
              <a:t>етеді</a:t>
            </a:r>
            <a:r>
              <a:rPr lang="ru-RU" sz="22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207838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199" y="551543"/>
            <a:ext cx="10740571" cy="5315857"/>
          </a:xfrm>
        </p:spPr>
        <p:txBody>
          <a:bodyPr>
            <a:normAutofit fontScale="77500" lnSpcReduction="20000"/>
          </a:bodyPr>
          <a:lstStyle/>
          <a:p>
            <a:endParaRPr lang="x-none" sz="1800" dirty="0">
              <a:effectLst/>
              <a:latin typeface="Times New Roman" panose="02020603050405020304" pitchFamily="18" charset="0"/>
              <a:ea typeface="Times New Roman" panose="02020603050405020304" pitchFamily="18" charset="0"/>
            </a:endParaRPr>
          </a:p>
          <a:p>
            <a:pPr algn="ctr"/>
            <a:r>
              <a:rPr lang="kk-KZ" sz="3200" b="1" dirty="0"/>
              <a:t>Эмоционалдық күйді реттеу. </a:t>
            </a:r>
          </a:p>
          <a:p>
            <a:pPr algn="just"/>
            <a:r>
              <a:rPr lang="kk-KZ" sz="3300" dirty="0">
                <a:latin typeface="Arial" panose="020B0604020202020204" pitchFamily="34" charset="0"/>
                <a:cs typeface="Arial" panose="020B0604020202020204" pitchFamily="34" charset="0"/>
              </a:rPr>
              <a:t>Эмоционалдық күйлерді реттеу мәселесі </a:t>
            </a:r>
            <a:r>
              <a:rPr lang="kk-KZ" sz="3300" b="1" dirty="0">
                <a:solidFill>
                  <a:srgbClr val="FF0000"/>
                </a:solidFill>
                <a:latin typeface="Arial" panose="020B0604020202020204" pitchFamily="34" charset="0"/>
                <a:cs typeface="Arial" panose="020B0604020202020204" pitchFamily="34" charset="0"/>
              </a:rPr>
              <a:t>психологиядағы ең күрделі мәселелердің бірі </a:t>
            </a:r>
            <a:r>
              <a:rPr lang="kk-KZ" sz="3300" dirty="0">
                <a:latin typeface="Arial" panose="020B0604020202020204" pitchFamily="34" charset="0"/>
                <a:cs typeface="Arial" panose="020B0604020202020204" pitchFamily="34" charset="0"/>
              </a:rPr>
              <a:t>болып </a:t>
            </a:r>
            <a:r>
              <a:rPr lang="kk-KZ" sz="3300" dirty="0" smtClean="0">
                <a:latin typeface="Arial" panose="020B0604020202020204" pitchFamily="34" charset="0"/>
                <a:cs typeface="Arial" panose="020B0604020202020204" pitchFamily="34" charset="0"/>
              </a:rPr>
              <a:t>табылады. </a:t>
            </a:r>
            <a:r>
              <a:rPr lang="kk-KZ" sz="3300" dirty="0">
                <a:latin typeface="Arial" panose="020B0604020202020204" pitchFamily="34" charset="0"/>
                <a:cs typeface="Arial" panose="020B0604020202020204" pitchFamily="34" charset="0"/>
              </a:rPr>
              <a:t>эмоционалдық күйлерді реттеуді де, стрессті тудыратын психикалық механизмдерді де зерттеудің көптеген тәсілдері </a:t>
            </a:r>
            <a:r>
              <a:rPr lang="kk-KZ" sz="3300" dirty="0" smtClean="0">
                <a:latin typeface="Arial" panose="020B0604020202020204" pitchFamily="34" charset="0"/>
                <a:cs typeface="Arial" panose="020B0604020202020204" pitchFamily="34" charset="0"/>
              </a:rPr>
              <a:t>бар. </a:t>
            </a:r>
          </a:p>
          <a:p>
            <a:pPr algn="just"/>
            <a:r>
              <a:rPr lang="kk-KZ" sz="3300" dirty="0" smtClean="0">
                <a:latin typeface="Arial" panose="020B0604020202020204" pitchFamily="34" charset="0"/>
                <a:cs typeface="Arial" panose="020B0604020202020204" pitchFamily="34" charset="0"/>
              </a:rPr>
              <a:t>Олардың </a:t>
            </a:r>
            <a:r>
              <a:rPr lang="kk-KZ" sz="3300" dirty="0">
                <a:latin typeface="Arial" panose="020B0604020202020204" pitchFamily="34" charset="0"/>
                <a:cs typeface="Arial" panose="020B0604020202020204" pitchFamily="34" charset="0"/>
              </a:rPr>
              <a:t>біріншісі, </a:t>
            </a:r>
            <a:r>
              <a:rPr lang="kk-KZ" sz="3300" dirty="0">
                <a:solidFill>
                  <a:srgbClr val="FF0000"/>
                </a:solidFill>
                <a:latin typeface="Arial" panose="020B0604020202020204" pitchFamily="34" charset="0"/>
                <a:cs typeface="Arial" panose="020B0604020202020204" pitchFamily="34" charset="0"/>
              </a:rPr>
              <a:t>Ф.Б. Березиннің жұмыстарымен </a:t>
            </a:r>
            <a:r>
              <a:rPr lang="kk-KZ" sz="3300" dirty="0">
                <a:latin typeface="Arial" panose="020B0604020202020204" pitchFamily="34" charset="0"/>
                <a:cs typeface="Arial" panose="020B0604020202020204" pitchFamily="34" charset="0"/>
              </a:rPr>
              <a:t>ұсынылған, келесі ережелерге негізделген: бейімделу адам ағзасының барлық деңгейлерінде, соның ішінде психикалық салада да жүреді; психикалық бейімделу - бұл адамның жалпы бейімделуінің орталық буыны, өйткені бұл психикалық реттеудің сипаты тұтастай бейімделу сипатын анықтайды. Березин, сонымен қатар психикалық бейімделу механизмдері, яғни, психикалық күйлерді реттеу </a:t>
            </a:r>
            <a:r>
              <a:rPr lang="kk-KZ" sz="3300" dirty="0">
                <a:solidFill>
                  <a:srgbClr val="FF0000"/>
                </a:solidFill>
                <a:latin typeface="Arial" panose="020B0604020202020204" pitchFamily="34" charset="0"/>
                <a:cs typeface="Arial" panose="020B0604020202020204" pitchFamily="34" charset="0"/>
              </a:rPr>
              <a:t>интрапсихикалық салада жатыр</a:t>
            </a:r>
            <a:r>
              <a:rPr lang="kk-KZ" sz="3300" dirty="0">
                <a:latin typeface="Arial" panose="020B0604020202020204" pitchFamily="34" charset="0"/>
                <a:cs typeface="Arial" panose="020B0604020202020204" pitchFamily="34" charset="0"/>
              </a:rPr>
              <a:t> деп санайды.</a:t>
            </a:r>
          </a:p>
          <a:p>
            <a:r>
              <a:rPr lang="kk-KZ" sz="3200" dirty="0" smtClean="0"/>
              <a:t> </a:t>
            </a:r>
            <a:endParaRPr lang="x-none"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5172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341781" y="362857"/>
            <a:ext cx="6705076" cy="5733143"/>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5341781" y="1001486"/>
            <a:ext cx="6559933" cy="4771517"/>
          </a:xfrm>
        </p:spPr>
        <p:txBody>
          <a:bodyPr>
            <a:normAutofit lnSpcReduction="10000"/>
          </a:bodyPr>
          <a:lstStyle/>
          <a:p>
            <a:pPr marL="0" indent="0" algn="ctr">
              <a:buNone/>
            </a:pPr>
            <a:r>
              <a:rPr lang="kk-KZ" sz="2400" dirty="0"/>
              <a:t>Бейімделудің сәттілігін анықтайтын механизмдердің ішінде Березин мазасыздыққа қарсы тұру механизмдерін - </a:t>
            </a:r>
            <a:r>
              <a:rPr lang="kk-KZ" sz="2400" b="1" dirty="0"/>
              <a:t>психологиялық қорғау мен өтемақының</a:t>
            </a:r>
            <a:r>
              <a:rPr lang="kk-KZ" sz="2400" dirty="0"/>
              <a:t> әртүрлі формаларын қамтиды. </a:t>
            </a:r>
            <a:endParaRPr lang="ru-RU" sz="2400" dirty="0" smtClean="0">
              <a:solidFill>
                <a:schemeClr val="bg1"/>
              </a:solidFill>
              <a:latin typeface="Times New Roman" panose="02020603050405020304" pitchFamily="18" charset="0"/>
              <a:cs typeface="Times New Roman" panose="02020603050405020304" pitchFamily="18" charset="0"/>
            </a:endParaRPr>
          </a:p>
          <a:p>
            <a:pPr marL="0" indent="0" algn="ctr">
              <a:buNone/>
            </a:pPr>
            <a:r>
              <a:rPr lang="ru-RU" sz="2400" dirty="0" err="1" smtClean="0">
                <a:solidFill>
                  <a:schemeClr val="bg1"/>
                </a:solidFill>
                <a:latin typeface="Times New Roman" panose="02020603050405020304" pitchFamily="18" charset="0"/>
                <a:cs typeface="Times New Roman" panose="02020603050405020304" pitchFamily="18" charset="0"/>
              </a:rPr>
              <a:t>Кез-келген</a:t>
            </a:r>
            <a:r>
              <a:rPr lang="ru-RU" sz="2400" dirty="0" smtClean="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жанжалды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түсінумен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байланысты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мазасыздық</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сезімін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жоюға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немесе</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азайтуға</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бағытталған</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тұлғаны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тұрақтандырудың</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арнайы</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реттеуші</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жүйесі</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Психологиялық</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қорғаудың</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негізгі</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функциясы</a:t>
            </a:r>
            <a:r>
              <a:rPr lang="ru-RU" sz="2400" dirty="0">
                <a:solidFill>
                  <a:schemeClr val="bg1"/>
                </a:solidFill>
                <a:latin typeface="Times New Roman" panose="02020603050405020304" pitchFamily="18" charset="0"/>
                <a:cs typeface="Times New Roman" panose="02020603050405020304" pitchFamily="18" charset="0"/>
              </a:rPr>
              <a:t> - </a:t>
            </a:r>
            <a:r>
              <a:rPr lang="ru-RU" sz="3200" b="1" i="1" u="sng" dirty="0">
                <a:solidFill>
                  <a:srgbClr val="FF0000"/>
                </a:solidFill>
                <a:latin typeface="Times New Roman" panose="02020603050405020304" pitchFamily="18" charset="0"/>
                <a:cs typeface="Times New Roman" panose="02020603050405020304" pitchFamily="18" charset="0"/>
              </a:rPr>
              <a:t>сана </a:t>
            </a:r>
            <a:r>
              <a:rPr lang="ru-RU" sz="3200" b="1" i="1" u="sng" dirty="0" err="1">
                <a:solidFill>
                  <a:srgbClr val="FF0000"/>
                </a:solidFill>
                <a:latin typeface="Times New Roman" panose="02020603050405020304" pitchFamily="18" charset="0"/>
                <a:cs typeface="Times New Roman" panose="02020603050405020304" pitchFamily="18" charset="0"/>
              </a:rPr>
              <a:t>саласын</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жағымсыз</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жеке</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басты</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жарақаттайтын</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уайымдардан</a:t>
            </a:r>
            <a:r>
              <a:rPr lang="ru-RU" sz="3200" b="1" i="1" u="sng" dirty="0">
                <a:solidFill>
                  <a:srgbClr val="FF0000"/>
                </a:solidFill>
                <a:latin typeface="Times New Roman" panose="02020603050405020304" pitchFamily="18" charset="0"/>
                <a:cs typeface="Times New Roman" panose="02020603050405020304" pitchFamily="18" charset="0"/>
              </a:rPr>
              <a:t> «</a:t>
            </a:r>
            <a:r>
              <a:rPr lang="ru-RU" sz="3200" b="1" i="1" u="sng" dirty="0" err="1">
                <a:solidFill>
                  <a:srgbClr val="FF0000"/>
                </a:solidFill>
                <a:latin typeface="Times New Roman" panose="02020603050405020304" pitchFamily="18" charset="0"/>
                <a:cs typeface="Times New Roman" panose="02020603050405020304" pitchFamily="18" charset="0"/>
              </a:rPr>
              <a:t>шеттеу</a:t>
            </a:r>
            <a:r>
              <a:rPr lang="ru-RU" sz="3200" b="1" i="1" u="sng" dirty="0">
                <a:solidFill>
                  <a:srgbClr val="FF0000"/>
                </a:solidFill>
                <a:latin typeface="Times New Roman" panose="02020603050405020304" pitchFamily="18" charset="0"/>
                <a:cs typeface="Times New Roman" panose="02020603050405020304" pitchFamily="18" charset="0"/>
              </a:rPr>
              <a:t>».</a:t>
            </a:r>
          </a:p>
        </p:txBody>
      </p:sp>
      <p:sp>
        <p:nvSpPr>
          <p:cNvPr id="4" name="Овал 3"/>
          <p:cNvSpPr/>
          <p:nvPr/>
        </p:nvSpPr>
        <p:spPr>
          <a:xfrm>
            <a:off x="927152" y="2211532"/>
            <a:ext cx="3172691" cy="17560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i="1" dirty="0" err="1" smtClean="0">
                <a:solidFill>
                  <a:srgbClr val="FF0000"/>
                </a:solidFill>
                <a:latin typeface="Times New Roman" panose="02020603050405020304" pitchFamily="18" charset="0"/>
                <a:cs typeface="Times New Roman" panose="02020603050405020304" pitchFamily="18" charset="0"/>
              </a:rPr>
              <a:t>Психологиялық</a:t>
            </a:r>
            <a:r>
              <a:rPr lang="ru-RU" sz="2400" b="1" i="1" dirty="0" smtClean="0">
                <a:solidFill>
                  <a:srgbClr val="FF0000"/>
                </a:solidFill>
                <a:latin typeface="Times New Roman" panose="02020603050405020304" pitchFamily="18" charset="0"/>
                <a:cs typeface="Times New Roman" panose="02020603050405020304" pitchFamily="18" charset="0"/>
              </a:rPr>
              <a:t> </a:t>
            </a:r>
            <a:r>
              <a:rPr lang="ru-RU" sz="2400" b="1" i="1" dirty="0" err="1" smtClean="0">
                <a:solidFill>
                  <a:srgbClr val="FF0000"/>
                </a:solidFill>
                <a:latin typeface="Times New Roman" panose="02020603050405020304" pitchFamily="18" charset="0"/>
                <a:cs typeface="Times New Roman" panose="02020603050405020304" pitchFamily="18" charset="0"/>
              </a:rPr>
              <a:t>қорғау</a:t>
            </a:r>
            <a:endParaRPr lang="ru-RU" sz="2400" b="1" i="1" dirty="0">
              <a:solidFill>
                <a:srgbClr val="FF0000"/>
              </a:solidFill>
              <a:latin typeface="Times New Roman" panose="02020603050405020304" pitchFamily="18" charset="0"/>
              <a:cs typeface="Times New Roman" panose="02020603050405020304" pitchFamily="18" charset="0"/>
            </a:endParaRPr>
          </a:p>
        </p:txBody>
      </p:sp>
      <p:sp>
        <p:nvSpPr>
          <p:cNvPr id="5" name="Стрелка вниз 4"/>
          <p:cNvSpPr/>
          <p:nvPr/>
        </p:nvSpPr>
        <p:spPr>
          <a:xfrm rot="16200000">
            <a:off x="4245316" y="2803896"/>
            <a:ext cx="706582" cy="997527"/>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8656" y="68407"/>
            <a:ext cx="2143125" cy="2143125"/>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0767" y="4354657"/>
            <a:ext cx="3610045" cy="2356661"/>
          </a:xfrm>
          <a:prstGeom prst="rect">
            <a:avLst/>
          </a:prstGeom>
        </p:spPr>
      </p:pic>
    </p:spTree>
    <p:extLst>
      <p:ext uri="{BB962C8B-B14F-4D97-AF65-F5344CB8AC3E}">
        <p14:creationId xmlns:p14="http://schemas.microsoft.com/office/powerpoint/2010/main" val="20938753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5631976" cy="5890200"/>
          </a:xfrm>
        </p:spPr>
        <p:txBody>
          <a:bodyPr>
            <a:normAutofit/>
          </a:bodyPr>
          <a:lstStyle/>
          <a:p>
            <a:pPr marL="0" indent="0" algn="just">
              <a:buNone/>
            </a:pPr>
            <a:r>
              <a:rPr lang="kk-KZ" sz="3600" b="1" dirty="0" smtClean="0">
                <a:solidFill>
                  <a:srgbClr val="92D050"/>
                </a:solidFill>
              </a:rPr>
              <a:t>Фрустрация</a:t>
            </a:r>
            <a:r>
              <a:rPr lang="kk-KZ" sz="4000" dirty="0" smtClean="0"/>
              <a:t> </a:t>
            </a:r>
            <a:r>
              <a:rPr lang="kk-KZ" sz="4000" dirty="0"/>
              <a:t>- бұл </a:t>
            </a:r>
            <a:r>
              <a:rPr lang="kk-KZ" sz="4000" dirty="0">
                <a:solidFill>
                  <a:srgbClr val="FFC000"/>
                </a:solidFill>
              </a:rPr>
              <a:t>мақсатқа жетуде немесе мәселені шешуде туындаған </a:t>
            </a:r>
            <a:r>
              <a:rPr lang="kk-KZ" sz="4000" dirty="0"/>
              <a:t>объективті түрде шешілмейтін қиындықтармен туындаған адамның психикалық күйі. </a:t>
            </a:r>
            <a:r>
              <a:rPr lang="kk-KZ" sz="4000" dirty="0" smtClean="0"/>
              <a:t> </a:t>
            </a:r>
            <a:endParaRPr lang="x-none" sz="4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0109" y="1450047"/>
            <a:ext cx="5121891" cy="4093191"/>
          </a:xfrm>
          <a:prstGeom prst="rect">
            <a:avLst/>
          </a:prstGeom>
        </p:spPr>
      </p:pic>
    </p:spTree>
    <p:extLst>
      <p:ext uri="{BB962C8B-B14F-4D97-AF65-F5344CB8AC3E}">
        <p14:creationId xmlns:p14="http://schemas.microsoft.com/office/powerpoint/2010/main" val="2869986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6751093" cy="5890200"/>
          </a:xfrm>
        </p:spPr>
        <p:txBody>
          <a:bodyPr>
            <a:normAutofit fontScale="85000" lnSpcReduction="20000"/>
          </a:bodyPr>
          <a:lstStyle/>
          <a:p>
            <a:pPr marL="0" indent="0" algn="just">
              <a:buNone/>
            </a:pPr>
            <a:r>
              <a:rPr lang="kk-KZ" sz="3600" dirty="0"/>
              <a:t>Айта кету керек, «фрустрация» термині </a:t>
            </a:r>
            <a:r>
              <a:rPr lang="kk-KZ" sz="3600" dirty="0">
                <a:solidFill>
                  <a:srgbClr val="FF0000"/>
                </a:solidFill>
              </a:rPr>
              <a:t>қазіргі ғылыми әдебиеттерде әртүрлі мағынада қолданылады. </a:t>
            </a:r>
            <a:endParaRPr lang="kk-KZ" sz="3600" dirty="0" smtClean="0">
              <a:solidFill>
                <a:srgbClr val="FF0000"/>
              </a:solidFill>
            </a:endParaRPr>
          </a:p>
          <a:p>
            <a:pPr marL="0" indent="0" algn="just">
              <a:buNone/>
            </a:pPr>
            <a:r>
              <a:rPr lang="kk-KZ" sz="3600" dirty="0" smtClean="0">
                <a:solidFill>
                  <a:srgbClr val="FF0000"/>
                </a:solidFill>
              </a:rPr>
              <a:t>Көбінесе </a:t>
            </a:r>
            <a:r>
              <a:rPr lang="kk-KZ" sz="3600" dirty="0">
                <a:solidFill>
                  <a:srgbClr val="FF0000"/>
                </a:solidFill>
              </a:rPr>
              <a:t>фрустрация эмоционалдық стрессті білдіреді. </a:t>
            </a:r>
            <a:r>
              <a:rPr lang="kk-KZ" sz="3600" dirty="0"/>
              <a:t>Кейбір еңбектерде бұл термин фрустрациялық жағдайларды, ал басқаларында психикалық күйді білдіреді, бірақ бұл әрқашан мінез-құлық үдерісі мен нәтиже арасындағы үйлесімсіздікті білдіреді, яғни жеке тұлғаның мінез-құлқы жағдайға сәйкес келмейді, сондықтан ол ұмтылатын мақсатқа жетпейді, керісінше қарама-қайшы нәтижеге жетуі мүмкін.</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8656" y="1450047"/>
            <a:ext cx="3812275" cy="4093191"/>
          </a:xfrm>
          <a:prstGeom prst="rect">
            <a:avLst/>
          </a:prstGeom>
        </p:spPr>
      </p:pic>
    </p:spTree>
    <p:extLst>
      <p:ext uri="{BB962C8B-B14F-4D97-AF65-F5344CB8AC3E}">
        <p14:creationId xmlns:p14="http://schemas.microsoft.com/office/powerpoint/2010/main" val="9734435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fontScale="85000" lnSpcReduction="20000"/>
          </a:bodyPr>
          <a:lstStyle/>
          <a:p>
            <a:pPr algn="just"/>
            <a:r>
              <a:rPr lang="kk-KZ" sz="3600" dirty="0"/>
              <a:t>Белгілі бір қажеттілікті қанағаттандыра алмау белгілі бір психикалық шиеліністі тудырады. Қажеттіліктердің тұтас кешенін немесе олардың үйлесімсіздігін қайта құру жағдайында, адам екі немесе одан да көп өзара бірін-бірі жоққа шығаратын міндеттерді шешуге тырысқанда, психикалық шиелініс ең жоғарғы шегіне жетеді және нәтижесінде мінез-құлықтың барабарлығын бұзуға әкелетін күй қалыптасады, яғни фрустрация. Әдетте, бұл күй </a:t>
            </a:r>
            <a:r>
              <a:rPr lang="kk-KZ" sz="3600" b="1" dirty="0"/>
              <a:t>интрапсихикалық қақтығыс</a:t>
            </a:r>
            <a:r>
              <a:rPr lang="kk-KZ" sz="3600" dirty="0"/>
              <a:t> немесе мотивтер қақтығысы деп аталатын белгілі бір қақтығыс нәтижесінде пайда болады. Интрапсихикалық қақтығыстарға тән үйлесімсіздік және қарама-қарсы тұлға тұжырымдамаларының қақтығысы сөзсіз біртұтас интегративті мінез-құлықтың құрылуына кедергі келтіреді және бейімделудің бұзылу қаупін арттырады.</a:t>
            </a:r>
          </a:p>
        </p:txBody>
      </p:sp>
    </p:spTree>
    <p:extLst>
      <p:ext uri="{BB962C8B-B14F-4D97-AF65-F5344CB8AC3E}">
        <p14:creationId xmlns:p14="http://schemas.microsoft.com/office/powerpoint/2010/main" val="10993080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a:bodyPr>
          <a:lstStyle/>
          <a:p>
            <a:pPr algn="just"/>
            <a:r>
              <a:rPr lang="kk-KZ" sz="3200" dirty="0"/>
              <a:t>Дәл осы интрапсихикалық қақтығыс жағдайымен эмоционалдық стресс те тікелей байланысты. Интрапсихикалық қақтығыстың туындау ықтималдығы негізінен когнитивтік саланың ерекшеліктеріне байланысты. Көптеген зерттеулер стресстің дамуындағы когнитивті элементтердің рөлін көрсетті, ал когнитивті элементтер арасындағы сәйкессіздік (когнитивті диссонанс) шиеленістің жоғарылауына әкеледі, ал сәйкессіздік неғұрлым көп болса, </a:t>
            </a:r>
            <a:r>
              <a:rPr lang="kk-KZ" sz="3200" dirty="0">
                <a:solidFill>
                  <a:srgbClr val="FF0000"/>
                </a:solidFill>
              </a:rPr>
              <a:t>мінез-құлық интеграциясының бұзылуына әкелетін шиеленіс соғұрлым жоғары болады. </a:t>
            </a:r>
          </a:p>
        </p:txBody>
      </p:sp>
    </p:spTree>
    <p:extLst>
      <p:ext uri="{BB962C8B-B14F-4D97-AF65-F5344CB8AC3E}">
        <p14:creationId xmlns:p14="http://schemas.microsoft.com/office/powerpoint/2010/main" val="2938173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fontScale="92500" lnSpcReduction="10000"/>
          </a:bodyPr>
          <a:lstStyle/>
          <a:p>
            <a:pPr algn="just"/>
            <a:r>
              <a:rPr lang="kk-KZ" sz="3600" dirty="0"/>
              <a:t>Интеграция – </a:t>
            </a:r>
            <a:r>
              <a:rPr lang="kk-KZ" sz="3600" b="1" dirty="0">
                <a:solidFill>
                  <a:srgbClr val="FF0000"/>
                </a:solidFill>
              </a:rPr>
              <a:t>адам санасының тұтастығына </a:t>
            </a:r>
            <a:r>
              <a:rPr lang="kk-KZ" sz="3600" dirty="0"/>
              <a:t>қарай қозғалыс процесі. Жеке деңгейде, Юнг бойынша, интеграция - бұл дененің барлық бөліктері бір-бірімен, тұтастай үйлесімді әрекет ететін психикалық күй</a:t>
            </a:r>
            <a:r>
              <a:rPr lang="kk-KZ" sz="3600" dirty="0" smtClean="0"/>
              <a:t>. </a:t>
            </a:r>
          </a:p>
          <a:p>
            <a:pPr algn="just"/>
            <a:r>
              <a:rPr lang="ru-RU" sz="3600" dirty="0" err="1"/>
              <a:t>integratio</a:t>
            </a:r>
            <a:r>
              <a:rPr lang="ru-RU" sz="3600" dirty="0"/>
              <a:t> – «</a:t>
            </a:r>
            <a:r>
              <a:rPr lang="ru-RU" sz="3600" dirty="0" err="1"/>
              <a:t>қалпына</a:t>
            </a:r>
            <a:r>
              <a:rPr lang="ru-RU" sz="3600" dirty="0"/>
              <a:t> </a:t>
            </a:r>
            <a:r>
              <a:rPr lang="ru-RU" sz="3600" dirty="0" err="1"/>
              <a:t>келтіру</a:t>
            </a:r>
            <a:r>
              <a:rPr lang="ru-RU" sz="3600" dirty="0"/>
              <a:t>», «</a:t>
            </a:r>
            <a:r>
              <a:rPr lang="ru-RU" sz="3600" dirty="0" err="1"/>
              <a:t>толықтыру</a:t>
            </a:r>
            <a:r>
              <a:rPr lang="ru-RU" sz="3600" dirty="0"/>
              <a:t>», «</a:t>
            </a:r>
            <a:r>
              <a:rPr lang="ru-RU" sz="3600" dirty="0" err="1"/>
              <a:t>байланыс</a:t>
            </a:r>
            <a:r>
              <a:rPr lang="ru-RU" sz="3600" dirty="0"/>
              <a:t>») - </a:t>
            </a:r>
            <a:r>
              <a:rPr lang="ru-RU" sz="3600" dirty="0" err="1"/>
              <a:t>бөліктерді</a:t>
            </a:r>
            <a:r>
              <a:rPr lang="ru-RU" sz="3600" dirty="0"/>
              <a:t> </a:t>
            </a:r>
            <a:r>
              <a:rPr lang="ru-RU" sz="3600" dirty="0" err="1"/>
              <a:t>бір</a:t>
            </a:r>
            <a:r>
              <a:rPr lang="ru-RU" sz="3600" dirty="0"/>
              <a:t> </a:t>
            </a:r>
            <a:r>
              <a:rPr lang="ru-RU" sz="3600" dirty="0" err="1"/>
              <a:t>бүтінге</a:t>
            </a:r>
            <a:r>
              <a:rPr lang="ru-RU" sz="3600" dirty="0"/>
              <a:t> </a:t>
            </a:r>
            <a:r>
              <a:rPr lang="ru-RU" sz="3600" dirty="0" err="1"/>
              <a:t>біріктіру</a:t>
            </a:r>
            <a:r>
              <a:rPr lang="ru-RU" sz="3600" dirty="0"/>
              <a:t> </a:t>
            </a:r>
            <a:r>
              <a:rPr lang="ru-RU" sz="3600" dirty="0" err="1"/>
              <a:t>процесі</a:t>
            </a:r>
            <a:r>
              <a:rPr lang="ru-RU" sz="3600" dirty="0" smtClean="0"/>
              <a:t>.</a:t>
            </a:r>
            <a:endParaRPr lang="kk-KZ" sz="3600" dirty="0"/>
          </a:p>
          <a:p>
            <a:pPr algn="just"/>
            <a:r>
              <a:rPr lang="kk-KZ" sz="3600" dirty="0" smtClean="0"/>
              <a:t>Мінез-құлықтың </a:t>
            </a:r>
            <a:r>
              <a:rPr lang="kk-KZ" sz="3600" dirty="0"/>
              <a:t>интеграциясы - бұл индивидтің бейімделу мүдделері үшін тапсырмаларды сәтті шешуге, ең алдымен оның мотивтері мен қоршаған орта талаптарының сәйкестілігіне қол жеткізуге мүмкіндік беретін жеке тұлғаның психикалық құрылымының элементтері арасындағы өзара байланыс жүйесі. </a:t>
            </a:r>
          </a:p>
        </p:txBody>
      </p:sp>
    </p:spTree>
    <p:extLst>
      <p:ext uri="{BB962C8B-B14F-4D97-AF65-F5344CB8AC3E}">
        <p14:creationId xmlns:p14="http://schemas.microsoft.com/office/powerpoint/2010/main" val="42908256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lnSpcReduction="10000"/>
          </a:bodyPr>
          <a:lstStyle/>
          <a:p>
            <a:pPr algn="just"/>
            <a:r>
              <a:rPr lang="kk-KZ" sz="3200" dirty="0"/>
              <a:t>Мінез-құлықтың интеграциясы психологиялық білім беру, нұсқау, қатынас, рөлдік құрылымдар арқылы жүзеге асырылады. Рөлдік және жеке нұсқаулар негізінде қалыптасатын қарым-қатынастың интрапсихикалық қақтығысы мінез-құлықтың бұзылуына және жеке тұлғаның қалыптасқан құрылымдарының - «мен-бейненің», «мен-тұжырымдаманың», өзін-өзі бағалаудың бұзылуына әкелуі мүмкін. Бұл ретте мінез-құлықтың бұзылуы теріс эмоционалдық фонмен бірге жүреді, өйткені эмоциялар мотивтермен байланысты және кейбір реттеуші функцияларды жүзеге асыруды қамтамасыз етеді, ал эмоцияларды бір жүйеге біріктіру эмоционалдық күйдің сипатын анықтайды.</a:t>
            </a:r>
          </a:p>
        </p:txBody>
      </p:sp>
    </p:spTree>
    <p:extLst>
      <p:ext uri="{BB962C8B-B14F-4D97-AF65-F5344CB8AC3E}">
        <p14:creationId xmlns:p14="http://schemas.microsoft.com/office/powerpoint/2010/main" val="39043528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lnSpcReduction="10000"/>
          </a:bodyPr>
          <a:lstStyle/>
          <a:p>
            <a:pPr algn="just"/>
            <a:r>
              <a:rPr lang="kk-KZ" sz="3200" dirty="0"/>
              <a:t>Интеграцияланған мінез-құлықты құру бейімделу үдерісінің маңызды бөлігі болып табылады. </a:t>
            </a:r>
            <a:r>
              <a:rPr lang="kk-KZ" sz="3200" dirty="0">
                <a:solidFill>
                  <a:srgbClr val="FF0000"/>
                </a:solidFill>
              </a:rPr>
              <a:t>Интеграцияның кез-келген деңгейіндегі мінез-құлықтың бұзылуы психикалық бейімделу сапасының төмендеуімен, фрустрациялық шиеленісінің жоғарылауымен және тиісті физиологиялық өзгерістермен бірге жүреді.</a:t>
            </a:r>
            <a:r>
              <a:rPr lang="kk-KZ" sz="3200" dirty="0"/>
              <a:t> Біздің мінез-құлқымыз қаншалықты интеграцияланғанына, яғни біртұтас, саналы және белгілі бір мақсатқа бағынғанына байланысты, бізде психикалық бейімделудің потенциалды тұрақтылығының және пайда болатын шиеленіске төтеп беру қабілетінің өлшемі ретінде қарастыруға болатын фрустрация шегі соншалықты жоғары.</a:t>
            </a:r>
          </a:p>
        </p:txBody>
      </p:sp>
    </p:spTree>
    <p:extLst>
      <p:ext uri="{BB962C8B-B14F-4D97-AF65-F5344CB8AC3E}">
        <p14:creationId xmlns:p14="http://schemas.microsoft.com/office/powerpoint/2010/main" val="785799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a:bodyPr>
          <a:lstStyle/>
          <a:p>
            <a:pPr algn="just"/>
            <a:r>
              <a:rPr lang="kk-KZ" sz="3200" dirty="0"/>
              <a:t>Мінез-құлықтың интеграция деңгейіне, демек, тұтастай бейімделу үдерісіне әсер ететін тұлға құрылымының маңызды құрамдас элементтерінің бірі – «мен-тұжырымдамасы» болып табылады</a:t>
            </a:r>
            <a:r>
              <a:rPr lang="kk-KZ" sz="3200" dirty="0">
                <a:solidFill>
                  <a:srgbClr val="FF0000"/>
                </a:solidFill>
              </a:rPr>
              <a:t>. «Мен-тұжырымдамасы» - бұл салыстырмалы түрде тұрақты, индивидтің өзі туралы идеяларының бірегей жүйесі ретінде, оның негізінде ол басқа адамдармен және өзімен қарым-қатынас жасайды. </a:t>
            </a:r>
            <a:r>
              <a:rPr lang="kk-KZ" sz="3200" dirty="0"/>
              <a:t>Осы анықтамадан көрініп тұрғандай, «мен-тұжырымдамасы» - бұл адамның өзіне және айналасындағы заттарға, адамдарға және басқа құбылыстарға қатынасының жүйесі.</a:t>
            </a:r>
          </a:p>
        </p:txBody>
      </p:sp>
    </p:spTree>
    <p:extLst>
      <p:ext uri="{BB962C8B-B14F-4D97-AF65-F5344CB8AC3E}">
        <p14:creationId xmlns:p14="http://schemas.microsoft.com/office/powerpoint/2010/main" val="3515038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200" y="551543"/>
            <a:ext cx="10545170" cy="5890200"/>
          </a:xfrm>
        </p:spPr>
        <p:txBody>
          <a:bodyPr>
            <a:normAutofit fontScale="85000" lnSpcReduction="10000"/>
          </a:bodyPr>
          <a:lstStyle/>
          <a:p>
            <a:pPr algn="just"/>
            <a:r>
              <a:rPr lang="kk-KZ" sz="3200" dirty="0">
                <a:solidFill>
                  <a:srgbClr val="FF0000"/>
                </a:solidFill>
              </a:rPr>
              <a:t>Адам сыртқы ортадан алатын барлық ақпаратты осындай қатынастар жүйесі аясында қабылдайды </a:t>
            </a:r>
            <a:r>
              <a:rPr lang="kk-KZ" sz="3200" dirty="0"/>
              <a:t>және оның мақсаттарына </a:t>
            </a:r>
            <a:r>
              <a:rPr lang="kk-KZ" sz="3200" dirty="0">
                <a:solidFill>
                  <a:srgbClr val="00B0F0"/>
                </a:solidFill>
              </a:rPr>
              <a:t>сәйкестік немесе сәйкессіздік дәрежесіне сүйене отырып, алынған ақпаратта не айтылады - қауіп немесе мақұлдау - адам өзінің мінез-құлқын қалыптастырады. </a:t>
            </a:r>
            <a:r>
              <a:rPr lang="kk-KZ" sz="3200" dirty="0"/>
              <a:t>«Мен-тұжырымдаманың» негізінде өзін-өзі бағалау және табысқа жетуге (жетістікке жетуге ынталандыру) немесе сәтсіздіктерді болдырмауға (аулақ болуға ынталандыру) бағытталған ынталандыру саласының жалпы бағытын көрсететін талаптардың деңгейі жатыр. Өз кезегінде, ынталандыруды зерттеу ынталандырудың сипаты мен мінез-құлық стратегияларын таңдау, сондай-ақ өзгеретін орта жағдайларына бейімделу ерекшеліктері арасындағы байланысты көрсетті. Жетістікке жету ынталандыруы басым болған кезде мінез-құлық көрінетін мазасыздықтың болмауымен сипатталады, және керісінше, сәтсіздіктерден аулақ болу ынталандыруы мазасыздықтың көрінісімен бірге жүреді.</a:t>
            </a:r>
          </a:p>
          <a:p>
            <a:pPr algn="just"/>
            <a:endParaRPr lang="kk-KZ" sz="3200" dirty="0"/>
          </a:p>
        </p:txBody>
      </p:sp>
    </p:spTree>
    <p:extLst>
      <p:ext uri="{BB962C8B-B14F-4D97-AF65-F5344CB8AC3E}">
        <p14:creationId xmlns:p14="http://schemas.microsoft.com/office/powerpoint/2010/main" val="2770367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4694009" y="187059"/>
            <a:ext cx="3810000" cy="22167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tx1"/>
                </a:solidFill>
                <a:latin typeface="Times New Roman" panose="02020603050405020304" pitchFamily="18" charset="0"/>
                <a:cs typeface="Times New Roman" panose="02020603050405020304" pitchFamily="18" charset="0"/>
              </a:rPr>
              <a:t>Р.М. Грановская </a:t>
            </a:r>
            <a:r>
              <a:rPr lang="ru-RU" sz="2000" b="1" dirty="0" err="1">
                <a:solidFill>
                  <a:schemeClr val="tx1"/>
                </a:solidFill>
                <a:latin typeface="Times New Roman" panose="02020603050405020304" pitchFamily="18" charset="0"/>
                <a:cs typeface="Times New Roman" panose="02020603050405020304" pitchFamily="18" charset="0"/>
              </a:rPr>
              <a:t>шиеленісті</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жағдайдан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шығудың</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барлық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стратегияларын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үш</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топқа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бөледі</a:t>
            </a:r>
            <a:r>
              <a:rPr lang="ru-RU" sz="2000" b="1" dirty="0">
                <a:solidFill>
                  <a:schemeClr val="tx1"/>
                </a:solidFill>
                <a:latin typeface="Times New Roman" panose="02020603050405020304" pitchFamily="18" charset="0"/>
                <a:cs typeface="Times New Roman" panose="02020603050405020304" pitchFamily="18" charset="0"/>
              </a:rPr>
              <a:t>:</a:t>
            </a:r>
          </a:p>
        </p:txBody>
      </p:sp>
      <p:sp>
        <p:nvSpPr>
          <p:cNvPr id="5" name="Стрелка вправо 4"/>
          <p:cNvSpPr/>
          <p:nvPr/>
        </p:nvSpPr>
        <p:spPr>
          <a:xfrm rot="8433906">
            <a:off x="3382914" y="2076434"/>
            <a:ext cx="1274618" cy="571668"/>
          </a:xfrm>
          <a:prstGeom prst="right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rot="5400000">
            <a:off x="6137297" y="3113848"/>
            <a:ext cx="1219200" cy="581891"/>
          </a:xfrm>
          <a:prstGeom prst="right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p:cNvSpPr/>
          <p:nvPr/>
        </p:nvSpPr>
        <p:spPr>
          <a:xfrm rot="3033151">
            <a:off x="8516342" y="2112371"/>
            <a:ext cx="1357745" cy="582830"/>
          </a:xfrm>
          <a:prstGeom prst="right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 двумя скругленными противолежащими углами 7"/>
          <p:cNvSpPr/>
          <p:nvPr/>
        </p:nvSpPr>
        <p:spPr>
          <a:xfrm>
            <a:off x="1647069" y="3029369"/>
            <a:ext cx="2895599" cy="1501067"/>
          </a:xfrm>
          <a:prstGeom prst="round2Diag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err="1">
                <a:solidFill>
                  <a:srgbClr val="FF0000"/>
                </a:solidFill>
                <a:latin typeface="Times New Roman" panose="02020603050405020304" pitchFamily="18" charset="0"/>
                <a:cs typeface="Times New Roman" panose="02020603050405020304" pitchFamily="18" charset="0"/>
              </a:rPr>
              <a:t>мәселені</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err="1">
                <a:solidFill>
                  <a:srgbClr val="FF0000"/>
                </a:solidFill>
                <a:latin typeface="Times New Roman" panose="02020603050405020304" pitchFamily="18" charset="0"/>
                <a:cs typeface="Times New Roman" panose="02020603050405020304" pitchFamily="18" charset="0"/>
              </a:rPr>
              <a:t>өзгерту</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err="1">
                <a:solidFill>
                  <a:srgbClr val="FF0000"/>
                </a:solidFill>
                <a:latin typeface="Times New Roman" panose="02020603050405020304" pitchFamily="18" charset="0"/>
                <a:cs typeface="Times New Roman" panose="02020603050405020304" pitchFamily="18" charset="0"/>
              </a:rPr>
              <a:t>немесе</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err="1">
                <a:solidFill>
                  <a:srgbClr val="FF0000"/>
                </a:solidFill>
                <a:latin typeface="Times New Roman" panose="02020603050405020304" pitchFamily="18" charset="0"/>
                <a:cs typeface="Times New Roman" panose="02020603050405020304" pitchFamily="18" charset="0"/>
              </a:rPr>
              <a:t>жою</a:t>
            </a:r>
            <a:endParaRPr lang="ru-RU" sz="2800" dirty="0">
              <a:solidFill>
                <a:srgbClr val="FF0000"/>
              </a:solidFill>
              <a:latin typeface="Times New Roman" panose="02020603050405020304" pitchFamily="18" charset="0"/>
              <a:cs typeface="Times New Roman" panose="02020603050405020304" pitchFamily="18" charset="0"/>
            </a:endParaRPr>
          </a:p>
        </p:txBody>
      </p:sp>
      <p:sp>
        <p:nvSpPr>
          <p:cNvPr id="9" name="Прямоугольник с двумя скругленными противолежащими углами 8"/>
          <p:cNvSpPr/>
          <p:nvPr/>
        </p:nvSpPr>
        <p:spPr>
          <a:xfrm>
            <a:off x="5225816" y="4281060"/>
            <a:ext cx="3089563" cy="1884217"/>
          </a:xfrm>
          <a:prstGeom prst="round2Diag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rgbClr val="FF0000"/>
                </a:solidFill>
              </a:rPr>
              <a:t> </a:t>
            </a:r>
            <a:r>
              <a:rPr lang="ru-RU" sz="2400" dirty="0" err="1">
                <a:solidFill>
                  <a:srgbClr val="FF0000"/>
                </a:solidFill>
                <a:latin typeface="Times New Roman" panose="02020603050405020304" pitchFamily="18" charset="0"/>
                <a:cs typeface="Times New Roman" panose="02020603050405020304" pitchFamily="18" charset="0"/>
              </a:rPr>
              <a:t>өз</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көзқарасын</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оған</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ауыстыру</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арқылы</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оның</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қарқындылығын</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азайту</a:t>
            </a: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10" name="Прямоугольник с двумя скругленными противолежащими углами 9"/>
          <p:cNvSpPr/>
          <p:nvPr/>
        </p:nvSpPr>
        <p:spPr>
          <a:xfrm>
            <a:off x="8951126" y="3029369"/>
            <a:ext cx="3089564" cy="1662545"/>
          </a:xfrm>
          <a:prstGeom prst="round2Diag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err="1">
                <a:solidFill>
                  <a:srgbClr val="FF0000"/>
                </a:solidFill>
                <a:latin typeface="Times New Roman" panose="02020603050405020304" pitchFamily="18" charset="0"/>
                <a:cs typeface="Times New Roman" panose="02020603050405020304" pitchFamily="18" charset="0"/>
              </a:rPr>
              <a:t>бірқатар</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әдістерді</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қосу</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арқылы</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оның</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әсерін</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err="1">
                <a:solidFill>
                  <a:srgbClr val="FF0000"/>
                </a:solidFill>
                <a:latin typeface="Times New Roman" panose="02020603050405020304" pitchFamily="18" charset="0"/>
                <a:cs typeface="Times New Roman" panose="02020603050405020304" pitchFamily="18" charset="0"/>
              </a:rPr>
              <a:t>жеңілдету</a:t>
            </a:r>
            <a:endParaRPr lang="ru-RU"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86152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71600" y="245660"/>
            <a:ext cx="10420066" cy="5621740"/>
          </a:xfrm>
        </p:spPr>
        <p:txBody>
          <a:bodyPr>
            <a:normAutofit fontScale="92500"/>
          </a:bodyPr>
          <a:lstStyle/>
          <a:p>
            <a:pPr algn="just"/>
            <a:r>
              <a:rPr lang="kk-KZ" sz="2800" dirty="0"/>
              <a:t>Грановскаяның пікірінше, </a:t>
            </a:r>
            <a:r>
              <a:rPr lang="kk-KZ" sz="2800" i="1" dirty="0"/>
              <a:t>эмоционалдық күйлерді реттеудің келесі әдісі</a:t>
            </a:r>
            <a:r>
              <a:rPr lang="kk-KZ" sz="2800" dirty="0"/>
              <a:t> - </a:t>
            </a:r>
            <a:r>
              <a:rPr lang="kk-KZ" sz="2800" b="1" i="1" u="sng" dirty="0">
                <a:solidFill>
                  <a:srgbClr val="00B0F0"/>
                </a:solidFill>
              </a:rPr>
              <a:t>шешім қабылдау немесе оның жоспарын жүзеге асыру үшін сәтті дұрыс таңдау. </a:t>
            </a:r>
            <a:endParaRPr lang="kk-KZ" sz="2800" b="1" i="1" u="sng" dirty="0" smtClean="0">
              <a:solidFill>
                <a:srgbClr val="00B0F0"/>
              </a:solidFill>
            </a:endParaRPr>
          </a:p>
          <a:p>
            <a:pPr algn="just"/>
            <a:r>
              <a:rPr lang="kk-KZ" sz="2800" dirty="0" smtClean="0"/>
              <a:t>Өздеріңіз </a:t>
            </a:r>
            <a:r>
              <a:rPr lang="kk-KZ" sz="2800" dirty="0"/>
              <a:t>білетіндей, эксперименталдық жағдай сананың тарылуына әкеледі, бұл қоршаған ортадағы бағдардың бұзылуына әкеледі. Мазасыздық, толқу мінез-құлық стратегиясын өзгертеді. Мазасыздықтан зардап шеккен адам кішкене қауіп-қатерден аулақ болуға тырысады, жаңылыстар мен қателіктерге қауіп төндіретін бағытқа барудан қорқады, сондықтан ол әр жаңа ақпаратты өзіне белгілі болған ақпаратпен байланыстыруға тырысады. Бұл жағдайда адам қате шешім қабылдау арқылы жиі қателіктер жібереді. Сондықтан қиын, эмоционалдық шиеліністік жағдайда өз жоспарларыңызды жүзеге асыру үшін </a:t>
            </a:r>
            <a:r>
              <a:rPr lang="kk-KZ" sz="2800" dirty="0">
                <a:solidFill>
                  <a:srgbClr val="00B0F0"/>
                </a:solidFill>
              </a:rPr>
              <a:t>дұрыс сәтті таңдауды үйрену керек.</a:t>
            </a:r>
          </a:p>
          <a:p>
            <a:endParaRPr lang="kk-KZ" dirty="0"/>
          </a:p>
        </p:txBody>
      </p:sp>
    </p:spTree>
    <p:extLst>
      <p:ext uri="{BB962C8B-B14F-4D97-AF65-F5344CB8AC3E}">
        <p14:creationId xmlns:p14="http://schemas.microsoft.com/office/powerpoint/2010/main" val="255395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199" y="551543"/>
            <a:ext cx="10740571" cy="5315857"/>
          </a:xfrm>
        </p:spPr>
        <p:txBody>
          <a:bodyPr>
            <a:normAutofit lnSpcReduction="10000"/>
          </a:bodyPr>
          <a:lstStyle/>
          <a:p>
            <a:endParaRPr lang="x-none" sz="3600" dirty="0">
              <a:effectLst/>
              <a:latin typeface="Times New Roman" panose="02020603050405020304" pitchFamily="18" charset="0"/>
              <a:ea typeface="Times New Roman" panose="02020603050405020304" pitchFamily="18" charset="0"/>
            </a:endParaRPr>
          </a:p>
          <a:p>
            <a:pPr algn="just"/>
            <a:r>
              <a:rPr lang="kk-KZ" sz="4000" i="1" dirty="0">
                <a:solidFill>
                  <a:srgbClr val="FF0000"/>
                </a:solidFill>
              </a:rPr>
              <a:t>Эмоционалдық шиеленісті төмендетудің тағы бір тәсілі</a:t>
            </a:r>
            <a:r>
              <a:rPr lang="kk-KZ" sz="4000" dirty="0">
                <a:solidFill>
                  <a:srgbClr val="FF0000"/>
                </a:solidFill>
              </a:rPr>
              <a:t> </a:t>
            </a:r>
            <a:r>
              <a:rPr lang="kk-KZ" sz="4000" dirty="0"/>
              <a:t>–</a:t>
            </a:r>
            <a:r>
              <a:rPr lang="kk-KZ" sz="4000" b="1" u="sng" dirty="0"/>
              <a:t> </a:t>
            </a:r>
            <a:r>
              <a:rPr lang="kk-KZ" sz="4000" b="1" u="sng" dirty="0">
                <a:solidFill>
                  <a:srgbClr val="00B0F0"/>
                </a:solidFill>
              </a:rPr>
              <a:t>ынталандыруды (мотивацияны) әлсірету. </a:t>
            </a:r>
            <a:r>
              <a:rPr lang="kk-KZ" sz="4000" dirty="0"/>
              <a:t>Мысалы, мақсатқа қол жеткізуден біраз уақыт бас тарту немесе ерікті назар аудару арқылы эмоционалдық шиеленісті азайту, оны орындалған қызмет нәтижесінің маңыздылығына емес, тапсырманың техникалық бөлшектерін немесе тактикалық әдістерді талдауға шоғырландыру.</a:t>
            </a:r>
          </a:p>
        </p:txBody>
      </p:sp>
    </p:spTree>
    <p:extLst>
      <p:ext uri="{BB962C8B-B14F-4D97-AF65-F5344CB8AC3E}">
        <p14:creationId xmlns:p14="http://schemas.microsoft.com/office/powerpoint/2010/main" val="18730589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E5B1DD5-9B71-487A-97D0-8D7D5DE58584}"/>
              </a:ext>
            </a:extLst>
          </p:cNvPr>
          <p:cNvSpPr>
            <a:spLocks noGrp="1"/>
          </p:cNvSpPr>
          <p:nvPr>
            <p:ph idx="1"/>
          </p:nvPr>
        </p:nvSpPr>
        <p:spPr>
          <a:xfrm>
            <a:off x="1219199" y="551543"/>
            <a:ext cx="10740571" cy="5315857"/>
          </a:xfrm>
        </p:spPr>
        <p:txBody>
          <a:bodyPr>
            <a:normAutofit lnSpcReduction="10000"/>
          </a:bodyPr>
          <a:lstStyle/>
          <a:p>
            <a:endParaRPr lang="x-none" sz="3600" dirty="0">
              <a:effectLst/>
              <a:latin typeface="Times New Roman" panose="02020603050405020304" pitchFamily="18" charset="0"/>
              <a:ea typeface="Times New Roman" panose="02020603050405020304" pitchFamily="18" charset="0"/>
            </a:endParaRPr>
          </a:p>
          <a:p>
            <a:pPr algn="just"/>
            <a:r>
              <a:rPr lang="kk-KZ" sz="4000" dirty="0"/>
              <a:t>Грановская эмоционалдық стресстермен және </a:t>
            </a:r>
            <a:r>
              <a:rPr lang="kk-KZ" sz="4000" b="1" dirty="0"/>
              <a:t>эмоционалдық шиеленістермен күресудің тағы бір әдісін </a:t>
            </a:r>
            <a:r>
              <a:rPr lang="kk-KZ" sz="4000" dirty="0"/>
              <a:t>атап өтті. Бұл әдіс </a:t>
            </a:r>
            <a:r>
              <a:rPr lang="kk-KZ" sz="4000" i="1" u="sng" dirty="0">
                <a:solidFill>
                  <a:srgbClr val="00B0F0"/>
                </a:solidFill>
              </a:rPr>
              <a:t>алдын-ала дайындалған шегіну стратегиясынан </a:t>
            </a:r>
            <a:r>
              <a:rPr lang="kk-KZ" sz="4000" dirty="0"/>
              <a:t>тұрады. Мінез -құлықтың резервтік (қосалқы) нұсқасының болуы сол немесе өзге жағдайда шамадан тыс қозуды төмендетеді және тапсырманы басты бағытта табысты шешуге мүмкіндік береді. </a:t>
            </a:r>
          </a:p>
        </p:txBody>
      </p:sp>
    </p:spTree>
    <p:extLst>
      <p:ext uri="{BB962C8B-B14F-4D97-AF65-F5344CB8AC3E}">
        <p14:creationId xmlns:p14="http://schemas.microsoft.com/office/powerpoint/2010/main" val="28494102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87100AE-75B3-4D9D-A848-C1145B570018}"/>
              </a:ext>
            </a:extLst>
          </p:cNvPr>
          <p:cNvSpPr>
            <a:spLocks noGrp="1"/>
          </p:cNvSpPr>
          <p:nvPr>
            <p:ph idx="1"/>
          </p:nvPr>
        </p:nvSpPr>
        <p:spPr>
          <a:xfrm>
            <a:off x="968991" y="477673"/>
            <a:ext cx="10972799" cy="5991366"/>
          </a:xfrm>
        </p:spPr>
        <p:txBody>
          <a:bodyPr>
            <a:normAutofit/>
          </a:bodyPr>
          <a:lstStyle/>
          <a:p>
            <a:pPr algn="just"/>
            <a:r>
              <a:rPr lang="kk-KZ" sz="4000" dirty="0">
                <a:latin typeface="Arial" panose="020B0604020202020204" pitchFamily="34" charset="0"/>
                <a:cs typeface="Arial" panose="020B0604020202020204" pitchFamily="34" charset="0"/>
              </a:rPr>
              <a:t>Ежелгі уақытта Шығыста адамдар өздерінің дұғаларында сұрағаны кездейсоқ емес: </a:t>
            </a:r>
            <a:r>
              <a:rPr lang="kk-KZ" sz="4000" b="1" i="1" dirty="0">
                <a:solidFill>
                  <a:srgbClr val="00B0F0"/>
                </a:solidFill>
                <a:latin typeface="Arial" panose="020B0604020202020204" pitchFamily="34" charset="0"/>
                <a:cs typeface="Arial" panose="020B0604020202020204" pitchFamily="34" charset="0"/>
              </a:rPr>
              <a:t>«Құдайым, маған қолымнан келетін нәрсені жеңуге күш бер, қолымнан келмейтінді түсінуге батылдық бер және бір нәрсені екіншісінен ажырату үшін даналық бер». </a:t>
            </a:r>
          </a:p>
        </p:txBody>
      </p:sp>
    </p:spTree>
    <p:extLst>
      <p:ext uri="{BB962C8B-B14F-4D97-AF65-F5344CB8AC3E}">
        <p14:creationId xmlns:p14="http://schemas.microsoft.com/office/powerpoint/2010/main" val="3475391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95252" y="279400"/>
            <a:ext cx="9601200" cy="997858"/>
          </a:xfrm>
        </p:spPr>
        <p:txBody>
          <a:bodyPr>
            <a:normAutofit/>
          </a:bodyPr>
          <a:lstStyle/>
          <a:p>
            <a:pPr algn="ctr"/>
            <a:r>
              <a:rPr lang="kk-KZ" sz="4000" b="1" dirty="0" smtClean="0">
                <a:latin typeface="Times New Roman" panose="02020603050405020304" pitchFamily="18" charset="0"/>
                <a:cs typeface="Times New Roman" panose="02020603050405020304" pitchFamily="18" charset="0"/>
              </a:rPr>
              <a:t>Қорытынды</a:t>
            </a:r>
            <a:endParaRPr lang="ru-RU" sz="4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65761" y="1277258"/>
            <a:ext cx="10460182" cy="5036456"/>
          </a:xfrm>
        </p:spPr>
        <p:txBody>
          <a:bodyPr>
            <a:normAutofit/>
          </a:bodyPr>
          <a:lstStyle/>
          <a:p>
            <a:pPr algn="just"/>
            <a:r>
              <a:rPr lang="ru-RU" sz="2800" dirty="0" err="1" smtClean="0">
                <a:latin typeface="Times New Roman" panose="02020603050405020304" pitchFamily="18" charset="0"/>
                <a:cs typeface="Times New Roman" panose="02020603050405020304" pitchFamily="18" charset="0"/>
              </a:rPr>
              <a:t>Қорытындылай</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келе</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оңтайлы</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эмоционалдық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күйді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үшін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алдымен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жатқан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оқиғаның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маңыздылығын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дұрыс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бағалау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қажет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өйткені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адамға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оқиғалардың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қарқындылығы</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ұзақтығы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ғана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емес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құндылығы</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әсер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етеді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Оқиға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төтенше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ретінде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қарастырылған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кезде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тіпті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қарқындылық</a:t>
            </a:r>
            <a:r>
              <a:rPr lang="ru-RU" sz="2800" dirty="0">
                <a:latin typeface="Times New Roman" panose="02020603050405020304" pitchFamily="18" charset="0"/>
                <a:cs typeface="Times New Roman" panose="02020603050405020304" pitchFamily="18" charset="0"/>
              </a:rPr>
              <a:t> факторы да </a:t>
            </a:r>
            <a:r>
              <a:rPr lang="ru-RU" sz="2800" dirty="0" err="1">
                <a:latin typeface="Times New Roman" panose="02020603050405020304" pitchFamily="18" charset="0"/>
                <a:cs typeface="Times New Roman" panose="02020603050405020304" pitchFamily="18" charset="0"/>
              </a:rPr>
              <a:t>бейімсізденуге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әкелуі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мүмкін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Қатты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эмоционалдық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қозғау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кезінде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адамның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тұлғалық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сипаттамалары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оқиғаны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бағалауда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өте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елеулі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рөл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атқаратындығын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ескеру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қажет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Сонымен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жақсы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болжам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оптимистпен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одан</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оптимистік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болады</a:t>
            </a:r>
            <a:r>
              <a:rPr lang="ru-RU" sz="2800" dirty="0">
                <a:latin typeface="Times New Roman" panose="02020603050405020304" pitchFamily="18" charset="0"/>
                <a:cs typeface="Times New Roman" panose="02020603050405020304" pitchFamily="18" charset="0"/>
              </a:rPr>
              <a:t>, ал </a:t>
            </a:r>
            <a:r>
              <a:rPr lang="ru-RU" sz="2800" dirty="0" err="1">
                <a:latin typeface="Times New Roman" panose="02020603050405020304" pitchFamily="18" charset="0"/>
                <a:cs typeface="Times New Roman" panose="02020603050405020304" pitchFamily="18" charset="0"/>
              </a:rPr>
              <a:t>жаман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болжам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пессимистпен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одан</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қараңғы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болады</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988278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75278" y="2219190"/>
            <a:ext cx="7900433" cy="923330"/>
          </a:xfrm>
          <a:prstGeom prst="rect">
            <a:avLst/>
          </a:prstGeom>
          <a:noFill/>
          <a:effectLst>
            <a:outerShdw blurRad="50800" dist="38100" dir="16200000" rotWithShape="0">
              <a:prstClr val="black">
                <a:alpha val="40000"/>
              </a:prstClr>
            </a:outerShdw>
            <a:reflection blurRad="6350" stA="52000" endA="300" endPos="35000" dir="5400000" sy="-100000" algn="bl" rotWithShape="0"/>
          </a:effectLst>
        </p:spPr>
        <p:txBody>
          <a:bodyPr wrap="none" lIns="91440" tIns="45720" rIns="91440" bIns="45720">
            <a:spAutoFit/>
          </a:bodyPr>
          <a:lstStyle/>
          <a:p>
            <a:pPr algn="ctr"/>
            <a:r>
              <a:rPr lang="ru-RU" sz="5400" b="1" cap="none" spc="0" dirty="0" err="1"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Назарларыңызға</a:t>
            </a:r>
            <a:r>
              <a:rPr lang="ru-RU"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ru-RU" sz="5400" b="1" cap="none" spc="0" dirty="0" err="1"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рақмет</a:t>
            </a:r>
            <a:r>
              <a:rPr lang="ru-RU"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9390493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xmlns="" id="{0F2ED491-7486-473E-B7C5-14949E411A1C}"/>
              </a:ext>
            </a:extLst>
          </p:cNvPr>
          <p:cNvGraphicFramePr>
            <a:graphicFrameLocks noGrp="1"/>
          </p:cNvGraphicFramePr>
          <p:nvPr>
            <p:extLst>
              <p:ext uri="{D42A27DB-BD31-4B8C-83A1-F6EECF244321}">
                <p14:modId xmlns:p14="http://schemas.microsoft.com/office/powerpoint/2010/main" val="1897409276"/>
              </p:ext>
            </p:extLst>
          </p:nvPr>
        </p:nvGraphicFramePr>
        <p:xfrm>
          <a:off x="801859" y="58029"/>
          <a:ext cx="11488615" cy="6863976"/>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xmlns="" val="1363260808"/>
                    </a:ext>
                  </a:extLst>
                </a:gridCol>
                <a:gridCol w="6312369">
                  <a:extLst>
                    <a:ext uri="{9D8B030D-6E8A-4147-A177-3AD203B41FA5}">
                      <a16:colId xmlns:a16="http://schemas.microsoft.com/office/drawing/2014/main" xmlns="" val="2750452406"/>
                    </a:ext>
                  </a:extLst>
                </a:gridCol>
                <a:gridCol w="3347446">
                  <a:extLst>
                    <a:ext uri="{9D8B030D-6E8A-4147-A177-3AD203B41FA5}">
                      <a16:colId xmlns:a16="http://schemas.microsoft.com/office/drawing/2014/main" xmlns="" val="3547723059"/>
                    </a:ext>
                  </a:extLst>
                </a:gridCol>
              </a:tblGrid>
              <a:tr h="809360">
                <a:tc>
                  <a:txBody>
                    <a:bodyPr/>
                    <a:lstStyle/>
                    <a:p>
                      <a:r>
                        <a:rPr lang="kk-KZ" b="1" dirty="0">
                          <a:latin typeface="Times New Roman" panose="02020603050405020304" pitchFamily="18" charset="0"/>
                          <a:cs typeface="Times New Roman" panose="02020603050405020304" pitchFamily="18" charset="0"/>
                        </a:rPr>
                        <a:t>Функцианалды күйдің түрлері</a:t>
                      </a:r>
                      <a:endParaRPr lang="x-none" b="1" dirty="0">
                        <a:latin typeface="Times New Roman" panose="02020603050405020304" pitchFamily="18" charset="0"/>
                        <a:cs typeface="Times New Roman" panose="02020603050405020304" pitchFamily="18" charset="0"/>
                      </a:endParaRPr>
                    </a:p>
                  </a:txBody>
                  <a:tcPr/>
                </a:tc>
                <a:tc>
                  <a:txBody>
                    <a:bodyPr/>
                    <a:lstStyle/>
                    <a:p>
                      <a:r>
                        <a:rPr lang="kk-KZ" b="1" dirty="0">
                          <a:latin typeface="Times New Roman" panose="02020603050405020304" pitchFamily="18" charset="0"/>
                          <a:cs typeface="Times New Roman" panose="02020603050405020304" pitchFamily="18" charset="0"/>
                        </a:rPr>
                        <a:t>Анықтамасы</a:t>
                      </a:r>
                      <a:endParaRPr lang="x-none" b="1" dirty="0">
                        <a:latin typeface="Times New Roman" panose="02020603050405020304" pitchFamily="18" charset="0"/>
                        <a:cs typeface="Times New Roman" panose="02020603050405020304" pitchFamily="18" charset="0"/>
                      </a:endParaRPr>
                    </a:p>
                  </a:txBody>
                  <a:tcPr/>
                </a:tc>
                <a:tc>
                  <a:txBody>
                    <a:bodyPr/>
                    <a:lstStyle/>
                    <a:p>
                      <a:r>
                        <a:rPr lang="kk-KZ" b="1" dirty="0">
                          <a:latin typeface="Times New Roman" panose="02020603050405020304" pitchFamily="18" charset="0"/>
                          <a:cs typeface="Times New Roman" panose="02020603050405020304" pitchFamily="18" charset="0"/>
                        </a:rPr>
                        <a:t>Мысалы</a:t>
                      </a:r>
                      <a:endParaRPr lang="x-none"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86636636"/>
                  </a:ext>
                </a:extLst>
              </a:tr>
              <a:tr h="3075435">
                <a:tc>
                  <a:txBody>
                    <a:bodyPr/>
                    <a:lstStyle/>
                    <a:p>
                      <a:r>
                        <a:rPr lang="kk-KZ" sz="2000" i="0" dirty="0">
                          <a:latin typeface="Times New Roman" panose="02020603050405020304" pitchFamily="18" charset="0"/>
                          <a:cs typeface="Times New Roman" panose="02020603050405020304" pitchFamily="18" charset="0"/>
                        </a:rPr>
                        <a:t>Шаршау </a:t>
                      </a:r>
                      <a:endParaRPr lang="x-none" sz="2000" i="0" dirty="0">
                        <a:latin typeface="Times New Roman" panose="02020603050405020304" pitchFamily="18" charset="0"/>
                        <a:cs typeface="Times New Roman" panose="02020603050405020304" pitchFamily="18" charset="0"/>
                      </a:endParaRPr>
                    </a:p>
                  </a:txBody>
                  <a:tcPr/>
                </a:tc>
                <a:tc>
                  <a:txBody>
                    <a:bodyPr/>
                    <a:lstStyle/>
                    <a:p>
                      <a:pPr algn="just"/>
                      <a:r>
                        <a:rPr lang="kk-KZ" sz="2000" kern="1200" dirty="0">
                          <a:solidFill>
                            <a:schemeClr val="tx1"/>
                          </a:solidFill>
                          <a:effectLst/>
                          <a:latin typeface="Times New Roman" panose="02020603050405020304" pitchFamily="18" charset="0"/>
                          <a:ea typeface="+mn-ea"/>
                          <a:cs typeface="Times New Roman" panose="02020603050405020304" pitchFamily="18" charset="0"/>
                        </a:rPr>
                        <a:t>Бұл ұзақ жүктеме әсерінен жұмыс қабілеттілігінің уақытша төмендеуімен сипатталатын күй. Бұл күй жеке тұлғаның ішкі ресурстарының сарқылуына және әрекетті қамтамасыз ететін ағза мен тұлғаның жүйелерінің жұмысындағы сәйкессіздіктерге байланысты туындайды. Бұл күйдің басты ерекшеліктерінің бірі – оның көріністерінің әртүрлі деңгейі бар. </a:t>
                      </a:r>
                      <a:endParaRPr lang="x-none" sz="2000" dirty="0">
                        <a:latin typeface="Times New Roman" panose="02020603050405020304" pitchFamily="18" charset="0"/>
                        <a:cs typeface="Times New Roman" panose="02020603050405020304" pitchFamily="18" charset="0"/>
                      </a:endParaRPr>
                    </a:p>
                  </a:txBody>
                  <a:tcPr/>
                </a:tc>
                <a:tc>
                  <a:txBody>
                    <a:bodyPr/>
                    <a:lstStyle/>
                    <a:p>
                      <a:r>
                        <a:rPr lang="kk-KZ" sz="2000" kern="1200" dirty="0">
                          <a:solidFill>
                            <a:schemeClr val="tx1"/>
                          </a:solidFill>
                          <a:effectLst/>
                          <a:latin typeface="Times New Roman" panose="02020603050405020304" pitchFamily="18" charset="0"/>
                          <a:ea typeface="+mn-ea"/>
                          <a:cs typeface="Times New Roman" panose="02020603050405020304" pitchFamily="18" charset="0"/>
                        </a:rPr>
                        <a:t>Мысалы, ол физиологиялық, психологиялық және мінез-құлық деңгейлерінде көрінуі, жүктеме ақпараттық (зияткерлік немесе перцептивті тапсырмаларды шешкен жағдайда) және физикалық (физикалық жұмысты орындаған жағдайда) болуы мүмкін</a:t>
                      </a:r>
                      <a:endParaRPr lang="x-non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642432014"/>
                  </a:ext>
                </a:extLst>
              </a:tr>
              <a:tr h="2915176">
                <a:tc>
                  <a:txBody>
                    <a:bodyPr/>
                    <a:lstStyle/>
                    <a:p>
                      <a:r>
                        <a:rPr lang="kk-KZ" sz="2000" i="0" dirty="0" smtClean="0">
                          <a:latin typeface="Times New Roman" panose="02020603050405020304" pitchFamily="18" charset="0"/>
                          <a:cs typeface="Times New Roman" panose="02020603050405020304" pitchFamily="18" charset="0"/>
                        </a:rPr>
                        <a:t>Стресс</a:t>
                      </a:r>
                      <a:endParaRPr lang="x-none" sz="2000" i="0" dirty="0">
                        <a:latin typeface="Times New Roman" panose="02020603050405020304" pitchFamily="18" charset="0"/>
                        <a:cs typeface="Times New Roman" panose="02020603050405020304" pitchFamily="18" charset="0"/>
                      </a:endParaRPr>
                    </a:p>
                  </a:txBody>
                  <a:tcPr/>
                </a:tc>
                <a:tc>
                  <a:txBody>
                    <a:bodyPr/>
                    <a:lstStyle/>
                    <a:p>
                      <a:pPr algn="just"/>
                      <a:r>
                        <a:rPr lang="kk-KZ" sz="2000" i="1" kern="1200" dirty="0" smtClean="0">
                          <a:solidFill>
                            <a:schemeClr val="tx1"/>
                          </a:solidFill>
                          <a:effectLst/>
                          <a:latin typeface="Times New Roman" panose="02020603050405020304" pitchFamily="18" charset="0"/>
                          <a:ea typeface="+mn-ea"/>
                          <a:cs typeface="Times New Roman" panose="02020603050405020304" pitchFamily="18" charset="0"/>
                        </a:rPr>
                        <a:t>Стресс</a:t>
                      </a:r>
                      <a:r>
                        <a:rPr lang="kk-KZ" sz="20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kk-KZ" sz="2000" kern="1200" dirty="0">
                          <a:solidFill>
                            <a:schemeClr val="tx1"/>
                          </a:solidFill>
                          <a:effectLst/>
                          <a:latin typeface="Times New Roman" panose="02020603050405020304" pitchFamily="18" charset="0"/>
                          <a:ea typeface="+mn-ea"/>
                          <a:cs typeface="Times New Roman" panose="02020603050405020304" pitchFamily="18" charset="0"/>
                        </a:rPr>
                        <a:t>дегеніміз  - ағзаның оған қойылған сыртқы немесе ішкі талаптарға арнайы емес жауабы. («Ағзаның арнайы емес жауабы» ұғымы ағза немесе оның кез-келген жүйесі үшін ішкі немесе сыртқы ынталандыруға ерекше немесе тән емес реакцияны білдіреді.) Көбінесе күйзеліс күйі бейімделу үдерісінің ажырамас бөлігі ретінде қарастырылады. Бұл күйзелістің өз кезеңдері бар екендігіне байланысты</a:t>
                      </a:r>
                      <a:endParaRPr lang="x-none" sz="2000" dirty="0">
                        <a:latin typeface="Times New Roman" panose="02020603050405020304" pitchFamily="18" charset="0"/>
                        <a:cs typeface="Times New Roman" panose="02020603050405020304" pitchFamily="18" charset="0"/>
                      </a:endParaRPr>
                    </a:p>
                  </a:txBody>
                  <a:tcPr/>
                </a:tc>
                <a:tc>
                  <a:txBody>
                    <a:bodyPr/>
                    <a:lstStyle/>
                    <a:p>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жұмыстағы</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жағымсыздықтар</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көшедегі</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кептелістер</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және</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де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басқа</a:t>
                      </a:r>
                      <a:r>
                        <a:rPr lang="ru-RU" sz="2000" b="0" i="0" kern="1200" dirty="0">
                          <a:solidFill>
                            <a:schemeClr val="tx1"/>
                          </a:solidFill>
                          <a:effectLst/>
                          <a:latin typeface="Times New Roman" panose="02020603050405020304" pitchFamily="18" charset="0"/>
                          <a:ea typeface="+mn-ea"/>
                          <a:cs typeface="Times New Roman" panose="02020603050405020304" pitchFamily="18" charset="0"/>
                        </a:rPr>
                        <a:t> да </a:t>
                      </a:r>
                      <a:r>
                        <a:rPr lang="ru-RU" sz="2000" b="0" i="0" kern="1200" dirty="0" err="1">
                          <a:solidFill>
                            <a:schemeClr val="tx1"/>
                          </a:solidFill>
                          <a:effectLst/>
                          <a:latin typeface="Times New Roman" panose="02020603050405020304" pitchFamily="18" charset="0"/>
                          <a:ea typeface="+mn-ea"/>
                          <a:cs typeface="Times New Roman" panose="02020603050405020304" pitchFamily="18" charset="0"/>
                        </a:rPr>
                        <a:t>келеңсізідктер</a:t>
                      </a:r>
                      <a:endParaRPr lang="x-non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184160011"/>
                  </a:ext>
                </a:extLst>
              </a:tr>
            </a:tbl>
          </a:graphicData>
        </a:graphic>
      </p:graphicFrame>
    </p:spTree>
    <p:extLst>
      <p:ext uri="{BB962C8B-B14F-4D97-AF65-F5344CB8AC3E}">
        <p14:creationId xmlns:p14="http://schemas.microsoft.com/office/powerpoint/2010/main" val="25720645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Таблица 12">
            <a:extLst>
              <a:ext uri="{FF2B5EF4-FFF2-40B4-BE49-F238E27FC236}">
                <a16:creationId xmlns:a16="http://schemas.microsoft.com/office/drawing/2014/main" xmlns="" id="{C5C75085-F7C2-46F8-A558-83FE6B0784CD}"/>
              </a:ext>
            </a:extLst>
          </p:cNvPr>
          <p:cNvGraphicFramePr>
            <a:graphicFrameLocks noGrp="1"/>
          </p:cNvGraphicFramePr>
          <p:nvPr>
            <p:ph idx="1"/>
            <p:extLst>
              <p:ext uri="{D42A27DB-BD31-4B8C-83A1-F6EECF244321}">
                <p14:modId xmlns:p14="http://schemas.microsoft.com/office/powerpoint/2010/main" val="1089662305"/>
              </p:ext>
            </p:extLst>
          </p:nvPr>
        </p:nvGraphicFramePr>
        <p:xfrm>
          <a:off x="865163" y="0"/>
          <a:ext cx="10895427" cy="4909944"/>
        </p:xfrm>
        <a:graphic>
          <a:graphicData uri="http://schemas.openxmlformats.org/drawingml/2006/table">
            <a:tbl>
              <a:tblPr firstRow="1" bandRow="1">
                <a:tableStyleId>{5940675A-B579-460E-94D1-54222C63F5DA}</a:tableStyleId>
              </a:tblPr>
              <a:tblGrid>
                <a:gridCol w="1456006">
                  <a:extLst>
                    <a:ext uri="{9D8B030D-6E8A-4147-A177-3AD203B41FA5}">
                      <a16:colId xmlns:a16="http://schemas.microsoft.com/office/drawing/2014/main" xmlns="" val="806719439"/>
                    </a:ext>
                  </a:extLst>
                </a:gridCol>
                <a:gridCol w="5978769">
                  <a:extLst>
                    <a:ext uri="{9D8B030D-6E8A-4147-A177-3AD203B41FA5}">
                      <a16:colId xmlns:a16="http://schemas.microsoft.com/office/drawing/2014/main" xmlns="" val="4009408640"/>
                    </a:ext>
                  </a:extLst>
                </a:gridCol>
                <a:gridCol w="3460652">
                  <a:extLst>
                    <a:ext uri="{9D8B030D-6E8A-4147-A177-3AD203B41FA5}">
                      <a16:colId xmlns:a16="http://schemas.microsoft.com/office/drawing/2014/main" xmlns="" val="1330422253"/>
                    </a:ext>
                  </a:extLst>
                </a:gridCol>
              </a:tblGrid>
              <a:tr h="887879">
                <a:tc>
                  <a:txBody>
                    <a:bodyPr/>
                    <a:lstStyle/>
                    <a:p>
                      <a:r>
                        <a:rPr lang="kk-KZ" b="1" dirty="0" smtClean="0">
                          <a:latin typeface="Times New Roman" panose="02020603050405020304" pitchFamily="18" charset="0"/>
                          <a:cs typeface="Times New Roman" panose="02020603050405020304" pitchFamily="18" charset="0"/>
                        </a:rPr>
                        <a:t>Функционалды </a:t>
                      </a:r>
                      <a:r>
                        <a:rPr lang="kk-KZ" b="1" dirty="0">
                          <a:latin typeface="Times New Roman" panose="02020603050405020304" pitchFamily="18" charset="0"/>
                          <a:cs typeface="Times New Roman" panose="02020603050405020304" pitchFamily="18" charset="0"/>
                        </a:rPr>
                        <a:t>күйдің түрлері</a:t>
                      </a:r>
                      <a:endParaRPr lang="x-none" b="1" dirty="0">
                        <a:latin typeface="Times New Roman" panose="02020603050405020304" pitchFamily="18" charset="0"/>
                        <a:cs typeface="Times New Roman" panose="02020603050405020304" pitchFamily="18" charset="0"/>
                      </a:endParaRPr>
                    </a:p>
                  </a:txBody>
                  <a:tcPr/>
                </a:tc>
                <a:tc>
                  <a:txBody>
                    <a:bodyPr/>
                    <a:lstStyle/>
                    <a:p>
                      <a:r>
                        <a:rPr lang="kk-KZ" b="1" dirty="0">
                          <a:latin typeface="Times New Roman" panose="02020603050405020304" pitchFamily="18" charset="0"/>
                          <a:cs typeface="Times New Roman" panose="02020603050405020304" pitchFamily="18" charset="0"/>
                        </a:rPr>
                        <a:t>Анықтамасы</a:t>
                      </a:r>
                      <a:endParaRPr lang="x-none" b="1" dirty="0">
                        <a:latin typeface="Times New Roman" panose="02020603050405020304" pitchFamily="18" charset="0"/>
                        <a:cs typeface="Times New Roman" panose="02020603050405020304" pitchFamily="18" charset="0"/>
                      </a:endParaRPr>
                    </a:p>
                  </a:txBody>
                  <a:tcPr/>
                </a:tc>
                <a:tc>
                  <a:txBody>
                    <a:bodyPr/>
                    <a:lstStyle/>
                    <a:p>
                      <a:r>
                        <a:rPr lang="kk-KZ" b="1" dirty="0">
                          <a:latin typeface="Times New Roman" panose="02020603050405020304" pitchFamily="18" charset="0"/>
                          <a:cs typeface="Times New Roman" panose="02020603050405020304" pitchFamily="18" charset="0"/>
                        </a:rPr>
                        <a:t>Мысалы</a:t>
                      </a:r>
                      <a:endParaRPr lang="x-none"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542477672"/>
                  </a:ext>
                </a:extLst>
              </a:tr>
              <a:tr h="1509486">
                <a:tc>
                  <a:txBody>
                    <a:bodyPr/>
                    <a:lstStyle/>
                    <a:p>
                      <a:r>
                        <a:rPr lang="kk-KZ" dirty="0">
                          <a:latin typeface="Times New Roman" panose="02020603050405020304" pitchFamily="18" charset="0"/>
                          <a:cs typeface="Times New Roman" panose="02020603050405020304" pitchFamily="18" charset="0"/>
                        </a:rPr>
                        <a:t>Релаксация</a:t>
                      </a:r>
                      <a:endParaRPr lang="x-none" dirty="0">
                        <a:latin typeface="Times New Roman" panose="02020603050405020304" pitchFamily="18" charset="0"/>
                        <a:cs typeface="Times New Roman" panose="02020603050405020304" pitchFamily="18" charset="0"/>
                      </a:endParaRPr>
                    </a:p>
                  </a:txBody>
                  <a:tcPr/>
                </a:tc>
                <a:tc>
                  <a:txBody>
                    <a:bodyPr/>
                    <a:lstStyle/>
                    <a:p>
                      <a:r>
                        <a:rPr lang="kk-KZ" sz="1800" dirty="0">
                          <a:latin typeface="Times New Roman" panose="02020603050405020304" pitchFamily="18" charset="0"/>
                          <a:ea typeface="Times New Roman" panose="02020603050405020304" pitchFamily="18" charset="0"/>
                        </a:rPr>
                        <a:t>Т</a:t>
                      </a:r>
                      <a:r>
                        <a:rPr lang="kk-KZ" sz="1800" dirty="0">
                          <a:effectLst/>
                          <a:latin typeface="Times New Roman" panose="02020603050405020304" pitchFamily="18" charset="0"/>
                          <a:ea typeface="Times New Roman" panose="02020603050405020304" pitchFamily="18" charset="0"/>
                        </a:rPr>
                        <a:t>ыныштық, босаңсу және қалпына келтіру күйі. Бұл күй ынта салуды босату салдарынан, уайымдаудан немесе физикалық күш салудан кейін  пайда болады. Релаксация еріксіз және ерікті болуы мүмкін. </a:t>
                      </a:r>
                      <a:endParaRPr lang="x-none" dirty="0"/>
                    </a:p>
                  </a:txBody>
                  <a:tcPr/>
                </a:tc>
                <a:tc>
                  <a:txBody>
                    <a:bodyPr/>
                    <a:lstStyle/>
                    <a:p>
                      <a:r>
                        <a:rPr lang="kk-KZ" sz="1800" dirty="0">
                          <a:effectLst/>
                          <a:latin typeface="Times New Roman" panose="02020603050405020304" pitchFamily="18" charset="0"/>
                          <a:ea typeface="Times New Roman" panose="02020603050405020304" pitchFamily="18" charset="0"/>
                        </a:rPr>
                        <a:t>Мысалы босаңсудың  еріксіз күйі ұйықтап жатқанда немесе айтарлықтай физикалық және психикалық шаршау кезінде пайда болады. </a:t>
                      </a:r>
                      <a:endParaRPr lang="x-none" dirty="0"/>
                    </a:p>
                  </a:txBody>
                  <a:tcPr/>
                </a:tc>
                <a:extLst>
                  <a:ext uri="{0D108BD9-81ED-4DB2-BD59-A6C34878D82A}">
                    <a16:rowId xmlns:a16="http://schemas.microsoft.com/office/drawing/2014/main" xmlns="" val="596818169"/>
                  </a:ext>
                </a:extLst>
              </a:tr>
              <a:tr h="2486058">
                <a:tc>
                  <a:txBody>
                    <a:bodyPr/>
                    <a:lstStyle/>
                    <a:p>
                      <a:r>
                        <a:rPr lang="kk-KZ" sz="1800" i="0" dirty="0">
                          <a:effectLst/>
                          <a:latin typeface="Times New Roman" panose="02020603050405020304" pitchFamily="18" charset="0"/>
                          <a:ea typeface="Times New Roman" panose="02020603050405020304" pitchFamily="18" charset="0"/>
                        </a:rPr>
                        <a:t>Ұйқы</a:t>
                      </a:r>
                      <a:endParaRPr lang="x-none" i="0" dirty="0"/>
                    </a:p>
                  </a:txBody>
                  <a:tcPr/>
                </a:tc>
                <a:tc>
                  <a:txBody>
                    <a:bodyPr/>
                    <a:lstStyle/>
                    <a:p>
                      <a:r>
                        <a:rPr lang="kk-KZ" sz="1800" i="1" dirty="0">
                          <a:effectLst/>
                          <a:latin typeface="Times New Roman" panose="02020603050405020304" pitchFamily="18" charset="0"/>
                          <a:ea typeface="Times New Roman" panose="02020603050405020304" pitchFamily="18" charset="0"/>
                        </a:rPr>
                        <a:t>Ұйқы</a:t>
                      </a:r>
                      <a:r>
                        <a:rPr lang="kk-KZ" sz="1800" dirty="0">
                          <a:effectLst/>
                          <a:latin typeface="Times New Roman" panose="02020603050405020304" pitchFamily="18" charset="0"/>
                          <a:ea typeface="Times New Roman" panose="02020603050405020304" pitchFamily="18" charset="0"/>
                        </a:rPr>
                        <a:t> - бұл вегетативтік және моторлық салаларында ерекше мінез-құлық көріністері бар адамның мезгіл-мезгіл пайда болатын функционалдық күйі. Бұл күй айтарлықтай қозғалыссыздықпен және сыртқы әлемнің сенсорлық әсерінен ажыратумен сипатталады. Ұйқы релаксация күйіне өте жақын, бірақ релаксация күйінде байқалған көптеген құбылыстар ұйқы күйінде айқын көрінеді</a:t>
                      </a:r>
                      <a:endParaRPr lang="x-none" dirty="0"/>
                    </a:p>
                  </a:txBody>
                  <a:tcPr/>
                </a:tc>
                <a:tc>
                  <a:txBody>
                    <a:bodyPr/>
                    <a:lstStyle/>
                    <a:p>
                      <a:r>
                        <a:rPr lang="kk-KZ" sz="1800" dirty="0">
                          <a:effectLst/>
                          <a:latin typeface="Times New Roman" panose="02020603050405020304" pitchFamily="18" charset="0"/>
                          <a:ea typeface="Times New Roman" panose="02020603050405020304" pitchFamily="18" charset="0"/>
                        </a:rPr>
                        <a:t>Мысалы, егер релаксация күйінде сынның төмендеуі байқалса, онда ұйқы кезінде адамда саналы психикалық белсенділік басылатындығы байқалады. </a:t>
                      </a:r>
                      <a:endParaRPr lang="x-none" dirty="0"/>
                    </a:p>
                  </a:txBody>
                  <a:tcPr/>
                </a:tc>
                <a:extLst>
                  <a:ext uri="{0D108BD9-81ED-4DB2-BD59-A6C34878D82A}">
                    <a16:rowId xmlns:a16="http://schemas.microsoft.com/office/drawing/2014/main" xmlns="" val="486263669"/>
                  </a:ext>
                </a:extLst>
              </a:tr>
            </a:tbl>
          </a:graphicData>
        </a:graphic>
      </p:graphicFrame>
      <p:graphicFrame>
        <p:nvGraphicFramePr>
          <p:cNvPr id="15" name="Таблица 14">
            <a:extLst>
              <a:ext uri="{FF2B5EF4-FFF2-40B4-BE49-F238E27FC236}">
                <a16:creationId xmlns:a16="http://schemas.microsoft.com/office/drawing/2014/main" xmlns="" id="{21E0106F-FE98-43EF-98F5-8DFC6BC0322C}"/>
              </a:ext>
            </a:extLst>
          </p:cNvPr>
          <p:cNvGraphicFramePr>
            <a:graphicFrameLocks noGrp="1"/>
          </p:cNvGraphicFramePr>
          <p:nvPr>
            <p:extLst>
              <p:ext uri="{D42A27DB-BD31-4B8C-83A1-F6EECF244321}">
                <p14:modId xmlns:p14="http://schemas.microsoft.com/office/powerpoint/2010/main" val="1124343183"/>
              </p:ext>
            </p:extLst>
          </p:nvPr>
        </p:nvGraphicFramePr>
        <p:xfrm>
          <a:off x="865163" y="4847771"/>
          <a:ext cx="10895428" cy="1994547"/>
        </p:xfrm>
        <a:graphic>
          <a:graphicData uri="http://schemas.openxmlformats.org/drawingml/2006/table">
            <a:tbl>
              <a:tblPr firstRow="1" bandRow="1">
                <a:tableStyleId>{5940675A-B579-460E-94D1-54222C63F5DA}</a:tableStyleId>
              </a:tblPr>
              <a:tblGrid>
                <a:gridCol w="1484142">
                  <a:extLst>
                    <a:ext uri="{9D8B030D-6E8A-4147-A177-3AD203B41FA5}">
                      <a16:colId xmlns:a16="http://schemas.microsoft.com/office/drawing/2014/main" xmlns="" val="1401829849"/>
                    </a:ext>
                  </a:extLst>
                </a:gridCol>
                <a:gridCol w="5992837">
                  <a:extLst>
                    <a:ext uri="{9D8B030D-6E8A-4147-A177-3AD203B41FA5}">
                      <a16:colId xmlns:a16="http://schemas.microsoft.com/office/drawing/2014/main" xmlns="" val="2293278549"/>
                    </a:ext>
                  </a:extLst>
                </a:gridCol>
                <a:gridCol w="3418449">
                  <a:extLst>
                    <a:ext uri="{9D8B030D-6E8A-4147-A177-3AD203B41FA5}">
                      <a16:colId xmlns:a16="http://schemas.microsoft.com/office/drawing/2014/main" xmlns="" val="203556786"/>
                    </a:ext>
                  </a:extLst>
                </a:gridCol>
              </a:tblGrid>
              <a:tr h="1994547">
                <a:tc>
                  <a:txBody>
                    <a:bodyPr/>
                    <a:lstStyle/>
                    <a:p>
                      <a:r>
                        <a:rPr lang="kk-KZ" sz="1800" b="0" dirty="0">
                          <a:latin typeface="Times New Roman" panose="02020603050405020304" pitchFamily="18" charset="0"/>
                          <a:ea typeface="Times New Roman" panose="02020603050405020304" pitchFamily="18" charset="0"/>
                        </a:rPr>
                        <a:t>О</a:t>
                      </a:r>
                      <a:r>
                        <a:rPr lang="kk-KZ" sz="1800" b="0" dirty="0">
                          <a:effectLst/>
                          <a:latin typeface="Times New Roman" panose="02020603050405020304" pitchFamily="18" charset="0"/>
                          <a:ea typeface="Times New Roman" panose="02020603050405020304" pitchFamily="18" charset="0"/>
                        </a:rPr>
                        <a:t>ңтайлы жұмыс күйі</a:t>
                      </a:r>
                      <a:r>
                        <a:rPr lang="kk-KZ" sz="1800" b="1" dirty="0">
                          <a:effectLst/>
                          <a:latin typeface="Times New Roman" panose="02020603050405020304" pitchFamily="18" charset="0"/>
                          <a:ea typeface="Times New Roman" panose="02020603050405020304" pitchFamily="18" charset="0"/>
                        </a:rPr>
                        <a:t>.</a:t>
                      </a:r>
                      <a:endParaRPr lang="x-none"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k-KZ" sz="1800" kern="1200" dirty="0">
                          <a:solidFill>
                            <a:schemeClr val="tx1"/>
                          </a:solidFill>
                          <a:effectLst/>
                          <a:latin typeface="Times New Roman" panose="02020603050405020304" pitchFamily="18" charset="0"/>
                          <a:ea typeface="+mn-ea"/>
                          <a:cs typeface="Times New Roman" panose="02020603050405020304" pitchFamily="18" charset="0"/>
                        </a:rPr>
                        <a:t>Бұл жағдайда адам ең тиімді іс-әрекет етеді, өйткені ол әрекеттің ең жоғары тиімділігін қамтамасыз етеді. Бұл кұйді көбінесе жайлылық күйі деп аталады. Дегенмен, ол әрқашан психикалық және физикалық реттеу механизмдерінің белгілі бір шиеленісімен байланысты.</a:t>
                      </a:r>
                      <a:endParaRPr lang="x-none" sz="1800" kern="1200" dirty="0">
                        <a:solidFill>
                          <a:schemeClr val="tx1"/>
                        </a:solidFill>
                        <a:effectLst/>
                        <a:latin typeface="Times New Roman" panose="02020603050405020304" pitchFamily="18" charset="0"/>
                        <a:ea typeface="+mn-ea"/>
                        <a:cs typeface="Times New Roman" panose="02020603050405020304" pitchFamily="18" charset="0"/>
                      </a:endParaRPr>
                    </a:p>
                    <a:p>
                      <a:endParaRPr lang="x-none" dirty="0"/>
                    </a:p>
                  </a:txBody>
                  <a:tcPr/>
                </a:tc>
                <a:tc>
                  <a:txBody>
                    <a:bodyPr/>
                    <a:lstStyle/>
                    <a:p>
                      <a:r>
                        <a:rPr lang="kk-KZ" dirty="0">
                          <a:latin typeface="Times New Roman" panose="02020603050405020304" pitchFamily="18" charset="0"/>
                          <a:cs typeface="Times New Roman" panose="02020603050405020304" pitchFamily="18" charset="0"/>
                        </a:rPr>
                        <a:t>Мысалы, сол жұмыстан өзіңе тиімді болып жайлылық сезінген кездер</a:t>
                      </a:r>
                      <a:endParaRPr lang="x-none"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148615254"/>
                  </a:ext>
                </a:extLst>
              </a:tr>
            </a:tbl>
          </a:graphicData>
        </a:graphic>
      </p:graphicFrame>
    </p:spTree>
    <p:extLst>
      <p:ext uri="{BB962C8B-B14F-4D97-AF65-F5344CB8AC3E}">
        <p14:creationId xmlns:p14="http://schemas.microsoft.com/office/powerpoint/2010/main" val="3937288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Уголки">
  <a:themeElements>
    <a:clrScheme name="Уголки">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Уголки">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Уголки">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Уголки</Template>
  <TotalTime>3293</TotalTime>
  <Words>3871</Words>
  <Application>Microsoft Office PowerPoint</Application>
  <PresentationFormat>Широкоэкранный</PresentationFormat>
  <Paragraphs>141</Paragraphs>
  <Slides>50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50</vt:i4>
      </vt:variant>
    </vt:vector>
  </HeadingPairs>
  <TitlesOfParts>
    <vt:vector size="57" baseType="lpstr">
      <vt:lpstr>Amaranth</vt:lpstr>
      <vt:lpstr>Arial</vt:lpstr>
      <vt:lpstr>Calibri</vt:lpstr>
      <vt:lpstr>Franklin Gothic Book</vt:lpstr>
      <vt:lpstr>Times New Roman</vt:lpstr>
      <vt:lpstr>Wingdings</vt:lpstr>
      <vt:lpstr>Уголки</vt:lpstr>
      <vt:lpstr>Презентация PowerPoint</vt:lpstr>
      <vt:lpstr>Адамның бейімделуі туралы жалпы түсінік </vt:lpstr>
      <vt:lpstr>Адамның бейімделуі туралы жалпы түсінік </vt:lpstr>
      <vt:lpstr>Адамның бейімделуі туралы жалпы түсінік </vt:lpstr>
      <vt:lpstr>Адамның бейімделуі туралы жалпы түсінік </vt:lpstr>
      <vt:lpstr>Бейімделу </vt:lpstr>
      <vt:lpstr>Адамның бейімделуі туралы жалпы түсінік </vt:lpstr>
      <vt:lpstr>Адамның бейімделуі туралы жалпы түсінік </vt:lpstr>
      <vt:lpstr>Адамның бейімделуі туралы жалпы түсінік </vt:lpstr>
      <vt:lpstr>Адамның бейімделуі туралы жалпы түсінік </vt:lpstr>
      <vt:lpstr>Презентация PowerPoint</vt:lpstr>
      <vt:lpstr>Презентация PowerPoint</vt:lpstr>
      <vt:lpstr>Левитовтың пікірінше, күйлердің негізгі кластары мыналар:</vt:lpstr>
      <vt:lpstr>Левитовтың пікірінше, күйлердің негізгі кластары мыналар: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Эмоционалдық стресс туралы ұғым  </vt:lpstr>
      <vt:lpstr>СТРЕСТІҢ КЕЗЕҢДЕРІ</vt:lpstr>
      <vt:lpstr>Презентация PowerPoint</vt:lpstr>
      <vt:lpstr>Презентация PowerPoint</vt:lpstr>
      <vt:lpstr>Презентация PowerPoint</vt:lpstr>
      <vt:lpstr>Эмоционалдық стресс туралы ұғым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Қорытынды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 Дәріс </dc:title>
  <dc:creator>Айгуль Кариц</dc:creator>
  <cp:lastModifiedBy>User</cp:lastModifiedBy>
  <cp:revision>95</cp:revision>
  <dcterms:created xsi:type="dcterms:W3CDTF">2021-05-07T06:50:09Z</dcterms:created>
  <dcterms:modified xsi:type="dcterms:W3CDTF">2023-04-02T07:47:52Z</dcterms:modified>
</cp:coreProperties>
</file>